
<file path=[Content_Types].xml><?xml version="1.0" encoding="utf-8"?>
<Types xmlns="http://schemas.openxmlformats.org/package/2006/content-types">
  <Default Extension="png" ContentType="image/png"/>
  <Default Extension="mp3" ContentType="audio/unknown"/>
  <Default Extension="jpeg" ContentType="image/jpeg"/>
  <Default Extension="rels" ContentType="application/vnd.openxmlformats-package.relationships+xml"/>
  <Default Extension="xml" ContentType="application/xml"/>
  <Default Extension="jpg" ContentType="image/jpeg"/>
  <Default Extension="mp4" ContentType="video/unknown"/>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9" r:id="rId2"/>
  </p:sldMasterIdLst>
  <p:notesMasterIdLst>
    <p:notesMasterId r:id="rId29"/>
  </p:notesMasterIdLst>
  <p:sldIdLst>
    <p:sldId id="256" r:id="rId3"/>
    <p:sldId id="266" r:id="rId4"/>
    <p:sldId id="295" r:id="rId5"/>
    <p:sldId id="257" r:id="rId6"/>
    <p:sldId id="262" r:id="rId7"/>
    <p:sldId id="276" r:id="rId8"/>
    <p:sldId id="286" r:id="rId9"/>
    <p:sldId id="259" r:id="rId10"/>
    <p:sldId id="261" r:id="rId11"/>
    <p:sldId id="278" r:id="rId12"/>
    <p:sldId id="263" r:id="rId13"/>
    <p:sldId id="279" r:id="rId14"/>
    <p:sldId id="291" r:id="rId15"/>
    <p:sldId id="300" r:id="rId16"/>
    <p:sldId id="299" r:id="rId17"/>
    <p:sldId id="264" r:id="rId18"/>
    <p:sldId id="301" r:id="rId19"/>
    <p:sldId id="306" r:id="rId20"/>
    <p:sldId id="284" r:id="rId21"/>
    <p:sldId id="285" r:id="rId22"/>
    <p:sldId id="302" r:id="rId23"/>
    <p:sldId id="303" r:id="rId24"/>
    <p:sldId id="304" r:id="rId25"/>
    <p:sldId id="305" r:id="rId26"/>
    <p:sldId id="293" r:id="rId27"/>
    <p:sldId id="294"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574" autoAdjust="0"/>
    <p:restoredTop sz="86643" autoAdjust="0"/>
  </p:normalViewPr>
  <p:slideViewPr>
    <p:cSldViewPr snapToGrid="0">
      <p:cViewPr>
        <p:scale>
          <a:sx n="66" d="100"/>
          <a:sy n="66" d="100"/>
        </p:scale>
        <p:origin x="-1843" y="-307"/>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A39F255-5B29-4619-ABF7-E7AAD6C36657}" type="datetimeFigureOut">
              <a:rPr lang="en-US" smtClean="0"/>
              <a:t>1/30/2016</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B3D5F04-FEE0-40CF-A294-F27CE6E8B87C}" type="slidenum">
              <a:rPr lang="en-US" smtClean="0"/>
              <a:t>‹#›</a:t>
            </a:fld>
            <a:endParaRPr lang="en-US"/>
          </a:p>
        </p:txBody>
      </p:sp>
    </p:spTree>
    <p:extLst>
      <p:ext uri="{BB962C8B-B14F-4D97-AF65-F5344CB8AC3E}">
        <p14:creationId xmlns:p14="http://schemas.microsoft.com/office/powerpoint/2010/main" val="15599052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3D5F04-FEE0-40CF-A294-F27CE6E8B87C}" type="slidenum">
              <a:rPr lang="en-US" smtClean="0"/>
              <a:t>1</a:t>
            </a:fld>
            <a:endParaRPr lang="en-US" dirty="0"/>
          </a:p>
        </p:txBody>
      </p:sp>
    </p:spTree>
    <p:extLst>
      <p:ext uri="{BB962C8B-B14F-4D97-AF65-F5344CB8AC3E}">
        <p14:creationId xmlns:p14="http://schemas.microsoft.com/office/powerpoint/2010/main" val="17019422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smtClean="0"/>
              <a:t>Need</a:t>
            </a:r>
            <a:r>
              <a:rPr lang="en-US" baseline="0" dirty="0" smtClean="0"/>
              <a:t> to impress the importance of not only reciting HQ, but going over its meaning.</a:t>
            </a:r>
            <a:endParaRPr lang="en-US" dirty="0"/>
          </a:p>
        </p:txBody>
      </p:sp>
      <p:sp>
        <p:nvSpPr>
          <p:cNvPr id="4" name="Slide Number Placeholder 3"/>
          <p:cNvSpPr>
            <a:spLocks noGrp="1"/>
          </p:cNvSpPr>
          <p:nvPr>
            <p:ph type="sldNum" sz="quarter" idx="10"/>
          </p:nvPr>
        </p:nvSpPr>
        <p:spPr/>
        <p:txBody>
          <a:bodyPr/>
          <a:lstStyle/>
          <a:p>
            <a:fld id="{2B3D5F04-FEE0-40CF-A294-F27CE6E8B87C}" type="slidenum">
              <a:rPr lang="en-US" smtClean="0"/>
              <a:t>11</a:t>
            </a:fld>
            <a:endParaRPr lang="en-US"/>
          </a:p>
        </p:txBody>
      </p:sp>
    </p:spTree>
    <p:extLst>
      <p:ext uri="{BB962C8B-B14F-4D97-AF65-F5344CB8AC3E}">
        <p14:creationId xmlns:p14="http://schemas.microsoft.com/office/powerpoint/2010/main" val="30761573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3D5F04-FEE0-40CF-A294-F27CE6E8B87C}" type="slidenum">
              <a:rPr lang="en-US" smtClean="0"/>
              <a:t>12</a:t>
            </a:fld>
            <a:endParaRPr lang="en-US"/>
          </a:p>
        </p:txBody>
      </p:sp>
    </p:spTree>
    <p:extLst>
      <p:ext uri="{BB962C8B-B14F-4D97-AF65-F5344CB8AC3E}">
        <p14:creationId xmlns:p14="http://schemas.microsoft.com/office/powerpoint/2010/main" val="12257231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3D5F04-FEE0-40CF-A294-F27CE6E8B87C}" type="slidenum">
              <a:rPr lang="en-US" smtClean="0"/>
              <a:t>13</a:t>
            </a:fld>
            <a:endParaRPr lang="en-US"/>
          </a:p>
        </p:txBody>
      </p:sp>
    </p:spTree>
    <p:extLst>
      <p:ext uri="{BB962C8B-B14F-4D97-AF65-F5344CB8AC3E}">
        <p14:creationId xmlns:p14="http://schemas.microsoft.com/office/powerpoint/2010/main" val="39132313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3D5F04-FEE0-40CF-A294-F27CE6E8B87C}" type="slidenum">
              <a:rPr lang="en-US" smtClean="0"/>
              <a:t>14</a:t>
            </a:fld>
            <a:endParaRPr lang="en-US"/>
          </a:p>
        </p:txBody>
      </p:sp>
    </p:spTree>
    <p:extLst>
      <p:ext uri="{BB962C8B-B14F-4D97-AF65-F5344CB8AC3E}">
        <p14:creationId xmlns:p14="http://schemas.microsoft.com/office/powerpoint/2010/main" val="23585360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3D5F04-FEE0-40CF-A294-F27CE6E8B87C}" type="slidenum">
              <a:rPr lang="en-US" smtClean="0"/>
              <a:t>15</a:t>
            </a:fld>
            <a:endParaRPr lang="en-US"/>
          </a:p>
        </p:txBody>
      </p:sp>
    </p:spTree>
    <p:extLst>
      <p:ext uri="{BB962C8B-B14F-4D97-AF65-F5344CB8AC3E}">
        <p14:creationId xmlns:p14="http://schemas.microsoft.com/office/powerpoint/2010/main" val="16683294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3D5F04-FEE0-40CF-A294-F27CE6E8B87C}" type="slidenum">
              <a:rPr lang="en-US" smtClean="0"/>
              <a:t>19</a:t>
            </a:fld>
            <a:endParaRPr lang="en-US"/>
          </a:p>
        </p:txBody>
      </p:sp>
    </p:spTree>
    <p:extLst>
      <p:ext uri="{BB962C8B-B14F-4D97-AF65-F5344CB8AC3E}">
        <p14:creationId xmlns:p14="http://schemas.microsoft.com/office/powerpoint/2010/main" val="34999064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3D5F04-FEE0-40CF-A294-F27CE6E8B87C}" type="slidenum">
              <a:rPr lang="en-US" smtClean="0"/>
              <a:t>20</a:t>
            </a:fld>
            <a:endParaRPr lang="en-US"/>
          </a:p>
        </p:txBody>
      </p:sp>
    </p:spTree>
    <p:extLst>
      <p:ext uri="{BB962C8B-B14F-4D97-AF65-F5344CB8AC3E}">
        <p14:creationId xmlns:p14="http://schemas.microsoft.com/office/powerpoint/2010/main" val="24974557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3D5F04-FEE0-40CF-A294-F27CE6E8B87C}" type="slidenum">
              <a:rPr lang="en-US" smtClean="0"/>
              <a:t>2</a:t>
            </a:fld>
            <a:endParaRPr lang="en-US"/>
          </a:p>
        </p:txBody>
      </p:sp>
    </p:spTree>
    <p:extLst>
      <p:ext uri="{BB962C8B-B14F-4D97-AF65-F5344CB8AC3E}">
        <p14:creationId xmlns:p14="http://schemas.microsoft.com/office/powerpoint/2010/main" val="32073552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3D5F04-FEE0-40CF-A294-F27CE6E8B87C}" type="slidenum">
              <a:rPr lang="en-US" smtClean="0"/>
              <a:t>4</a:t>
            </a:fld>
            <a:endParaRPr lang="en-US"/>
          </a:p>
        </p:txBody>
      </p:sp>
    </p:spTree>
    <p:extLst>
      <p:ext uri="{BB962C8B-B14F-4D97-AF65-F5344CB8AC3E}">
        <p14:creationId xmlns:p14="http://schemas.microsoft.com/office/powerpoint/2010/main" val="14855217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3D5F04-FEE0-40CF-A294-F27CE6E8B87C}" type="slidenum">
              <a:rPr lang="en-US" smtClean="0"/>
              <a:t>5</a:t>
            </a:fld>
            <a:endParaRPr lang="en-US"/>
          </a:p>
        </p:txBody>
      </p:sp>
    </p:spTree>
    <p:extLst>
      <p:ext uri="{BB962C8B-B14F-4D97-AF65-F5344CB8AC3E}">
        <p14:creationId xmlns:p14="http://schemas.microsoft.com/office/powerpoint/2010/main" val="34606193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3D5F04-FEE0-40CF-A294-F27CE6E8B87C}" type="slidenum">
              <a:rPr lang="en-US" smtClean="0"/>
              <a:t>6</a:t>
            </a:fld>
            <a:endParaRPr lang="en-US"/>
          </a:p>
        </p:txBody>
      </p:sp>
    </p:spTree>
    <p:extLst>
      <p:ext uri="{BB962C8B-B14F-4D97-AF65-F5344CB8AC3E}">
        <p14:creationId xmlns:p14="http://schemas.microsoft.com/office/powerpoint/2010/main" val="25510023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3D5F04-FEE0-40CF-A294-F27CE6E8B87C}" type="slidenum">
              <a:rPr lang="en-US" smtClean="0"/>
              <a:t>7</a:t>
            </a:fld>
            <a:endParaRPr lang="en-US"/>
          </a:p>
        </p:txBody>
      </p:sp>
    </p:spTree>
    <p:extLst>
      <p:ext uri="{BB962C8B-B14F-4D97-AF65-F5344CB8AC3E}">
        <p14:creationId xmlns:p14="http://schemas.microsoft.com/office/powerpoint/2010/main" val="20146508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3D5F04-FEE0-40CF-A294-F27CE6E8B87C}" type="slidenum">
              <a:rPr lang="en-US" smtClean="0"/>
              <a:t>8</a:t>
            </a:fld>
            <a:endParaRPr lang="en-US"/>
          </a:p>
        </p:txBody>
      </p:sp>
    </p:spTree>
    <p:extLst>
      <p:ext uri="{BB962C8B-B14F-4D97-AF65-F5344CB8AC3E}">
        <p14:creationId xmlns:p14="http://schemas.microsoft.com/office/powerpoint/2010/main" val="3464641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3D5F04-FEE0-40CF-A294-F27CE6E8B87C}" type="slidenum">
              <a:rPr lang="en-US" smtClean="0"/>
              <a:t>9</a:t>
            </a:fld>
            <a:endParaRPr lang="en-US"/>
          </a:p>
        </p:txBody>
      </p:sp>
    </p:spTree>
    <p:extLst>
      <p:ext uri="{BB962C8B-B14F-4D97-AF65-F5344CB8AC3E}">
        <p14:creationId xmlns:p14="http://schemas.microsoft.com/office/powerpoint/2010/main" val="2245223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3D5F04-FEE0-40CF-A294-F27CE6E8B87C}" type="slidenum">
              <a:rPr lang="en-US" smtClean="0"/>
              <a:t>10</a:t>
            </a:fld>
            <a:endParaRPr lang="en-US"/>
          </a:p>
        </p:txBody>
      </p:sp>
    </p:spTree>
    <p:extLst>
      <p:ext uri="{BB962C8B-B14F-4D97-AF65-F5344CB8AC3E}">
        <p14:creationId xmlns:p14="http://schemas.microsoft.com/office/powerpoint/2010/main" val="39132313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cSld name="Photo - Horizontal">
    <p:spTree>
      <p:nvGrpSpPr>
        <p:cNvPr id="1" name=""/>
        <p:cNvGrpSpPr/>
        <p:nvPr/>
      </p:nvGrpSpPr>
      <p:grpSpPr>
        <a:xfrm>
          <a:off x="0" y="0"/>
          <a:ext cx="0" cy="0"/>
          <a:chOff x="0" y="0"/>
          <a:chExt cx="0" cy="0"/>
        </a:xfrm>
      </p:grpSpPr>
      <p:sp>
        <p:nvSpPr>
          <p:cNvPr id="11" name="Shape 11"/>
          <p:cNvSpPr>
            <a:spLocks noGrp="1"/>
          </p:cNvSpPr>
          <p:nvPr>
            <p:ph type="pic" sz="half" idx="13"/>
          </p:nvPr>
        </p:nvSpPr>
        <p:spPr>
          <a:xfrm>
            <a:off x="1866304" y="491134"/>
            <a:ext cx="5134571" cy="3795117"/>
          </a:xfrm>
          <a:prstGeom prst="rect">
            <a:avLst/>
          </a:prstGeom>
        </p:spPr>
        <p:txBody>
          <a:bodyPr lIns="91439" tIns="45719" rIns="91439" bIns="45719" anchor="t">
            <a:noAutofit/>
          </a:bodyPr>
          <a:lstStyle/>
          <a:p>
            <a:endParaRPr/>
          </a:p>
        </p:txBody>
      </p:sp>
      <p:sp>
        <p:nvSpPr>
          <p:cNvPr id="12" name="Shape 12"/>
          <p:cNvSpPr>
            <a:spLocks noGrp="1"/>
          </p:cNvSpPr>
          <p:nvPr>
            <p:ph type="title"/>
          </p:nvPr>
        </p:nvSpPr>
        <p:spPr>
          <a:xfrm>
            <a:off x="776883" y="4393406"/>
            <a:ext cx="7590235" cy="982266"/>
          </a:xfrm>
          <a:prstGeom prst="rect">
            <a:avLst/>
          </a:prstGeom>
        </p:spPr>
        <p:txBody>
          <a:bodyPr/>
          <a:lstStyle/>
          <a:p>
            <a:r>
              <a:t>Title Text</a:t>
            </a:r>
          </a:p>
        </p:txBody>
      </p:sp>
      <p:sp>
        <p:nvSpPr>
          <p:cNvPr id="13" name="Shape 13"/>
          <p:cNvSpPr>
            <a:spLocks noGrp="1"/>
          </p:cNvSpPr>
          <p:nvPr>
            <p:ph type="body" sz="quarter" idx="1"/>
          </p:nvPr>
        </p:nvSpPr>
        <p:spPr>
          <a:xfrm>
            <a:off x="776883" y="5366743"/>
            <a:ext cx="7590235" cy="767953"/>
          </a:xfrm>
          <a:prstGeom prst="rect">
            <a:avLst/>
          </a:prstGeom>
        </p:spPr>
        <p:txBody>
          <a:bodyPr/>
          <a:lstStyle>
            <a:lvl1pPr marL="0" indent="0" algn="ctr">
              <a:spcBef>
                <a:spcPts val="0"/>
              </a:spcBef>
              <a:buSzTx/>
              <a:buNone/>
              <a:defRPr sz="1371">
                <a:latin typeface="Zapfino"/>
                <a:ea typeface="Zapfino"/>
                <a:cs typeface="Zapfino"/>
                <a:sym typeface="Zapfino"/>
              </a:defRPr>
            </a:lvl1pPr>
            <a:lvl2pPr marL="0" indent="0" algn="ctr">
              <a:spcBef>
                <a:spcPts val="0"/>
              </a:spcBef>
              <a:buSzTx/>
              <a:buNone/>
              <a:defRPr sz="1371">
                <a:latin typeface="Zapfino"/>
                <a:ea typeface="Zapfino"/>
                <a:cs typeface="Zapfino"/>
                <a:sym typeface="Zapfino"/>
              </a:defRPr>
            </a:lvl2pPr>
            <a:lvl3pPr marL="0" indent="0" algn="ctr">
              <a:spcBef>
                <a:spcPts val="0"/>
              </a:spcBef>
              <a:buSzTx/>
              <a:buNone/>
              <a:defRPr sz="1371">
                <a:latin typeface="Zapfino"/>
                <a:ea typeface="Zapfino"/>
                <a:cs typeface="Zapfino"/>
                <a:sym typeface="Zapfino"/>
              </a:defRPr>
            </a:lvl3pPr>
            <a:lvl4pPr marL="0" indent="0" algn="ctr">
              <a:spcBef>
                <a:spcPts val="0"/>
              </a:spcBef>
              <a:buSzTx/>
              <a:buNone/>
              <a:defRPr sz="1371">
                <a:latin typeface="Zapfino"/>
                <a:ea typeface="Zapfino"/>
                <a:cs typeface="Zapfino"/>
                <a:sym typeface="Zapfino"/>
              </a:defRPr>
            </a:lvl4pPr>
            <a:lvl5pPr marL="0" indent="0" algn="ctr">
              <a:spcBef>
                <a:spcPts val="0"/>
              </a:spcBef>
              <a:buSzTx/>
              <a:buNone/>
              <a:defRPr sz="1371">
                <a:latin typeface="Zapfino"/>
                <a:ea typeface="Zapfino"/>
                <a:cs typeface="Zapfino"/>
                <a:sym typeface="Zapfino"/>
              </a:defRPr>
            </a:lvl5pPr>
          </a:lstStyle>
          <a:p>
            <a:r>
              <a:t>Body Level One</a:t>
            </a:r>
          </a:p>
          <a:p>
            <a:pPr lvl="1"/>
            <a:r>
              <a:t>Body Level Two</a:t>
            </a:r>
          </a:p>
          <a:p>
            <a:pPr lvl="2"/>
            <a:r>
              <a:t>Body Level Three</a:t>
            </a:r>
          </a:p>
          <a:p>
            <a:pPr lvl="3"/>
            <a:r>
              <a:t>Body Level Four</a:t>
            </a:r>
          </a:p>
          <a:p>
            <a:pPr lvl="4"/>
            <a:r>
              <a:t>Body Level Five</a:t>
            </a:r>
          </a:p>
        </p:txBody>
      </p:sp>
      <p:sp>
        <p:nvSpPr>
          <p:cNvPr id="14" name="Shape 14"/>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2821565847"/>
      </p:ext>
    </p:extLst>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B91BAB9-666B-4332-8895-2A3C71297C60}" type="datetimeFigureOut">
              <a:rPr lang="en-US" smtClean="0"/>
              <a:t>1/30/2016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64212AE-C6D7-4DAE-B05A-60F3647E62E0}" type="slidenum">
              <a:rPr lang="en-US" smtClean="0"/>
              <a:t>‹#›</a:t>
            </a:fld>
            <a:endParaRPr lang="en-US"/>
          </a:p>
        </p:txBody>
      </p:sp>
    </p:spTree>
    <p:extLst>
      <p:ext uri="{BB962C8B-B14F-4D97-AF65-F5344CB8AC3E}">
        <p14:creationId xmlns:p14="http://schemas.microsoft.com/office/powerpoint/2010/main" val="23464504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B91BAB9-666B-4332-8895-2A3C71297C60}" type="datetimeFigureOut">
              <a:rPr lang="en-US" smtClean="0"/>
              <a:t>1/30/2016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64212AE-C6D7-4DAE-B05A-60F3647E62E0}" type="slidenum">
              <a:rPr lang="en-US" smtClean="0"/>
              <a:t>‹#›</a:t>
            </a:fld>
            <a:endParaRPr lang="en-US"/>
          </a:p>
        </p:txBody>
      </p:sp>
    </p:spTree>
    <p:extLst>
      <p:ext uri="{BB962C8B-B14F-4D97-AF65-F5344CB8AC3E}">
        <p14:creationId xmlns:p14="http://schemas.microsoft.com/office/powerpoint/2010/main" val="11679162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91BAB9-666B-4332-8895-2A3C71297C60}" type="datetimeFigureOut">
              <a:rPr lang="en-US" smtClean="0"/>
              <a:t>1/30/2016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64212AE-C6D7-4DAE-B05A-60F3647E62E0}" type="slidenum">
              <a:rPr lang="en-US" smtClean="0"/>
              <a:t>‹#›</a:t>
            </a:fld>
            <a:endParaRPr lang="en-US"/>
          </a:p>
        </p:txBody>
      </p:sp>
    </p:spTree>
    <p:extLst>
      <p:ext uri="{BB962C8B-B14F-4D97-AF65-F5344CB8AC3E}">
        <p14:creationId xmlns:p14="http://schemas.microsoft.com/office/powerpoint/2010/main" val="1722734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B91BAB9-666B-4332-8895-2A3C71297C60}" type="datetimeFigureOut">
              <a:rPr lang="en-US" smtClean="0"/>
              <a:t>1/30/2016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4212AE-C6D7-4DAE-B05A-60F3647E62E0}" type="slidenum">
              <a:rPr lang="en-US" smtClean="0"/>
              <a:t>‹#›</a:t>
            </a:fld>
            <a:endParaRPr lang="en-US"/>
          </a:p>
        </p:txBody>
      </p:sp>
    </p:spTree>
    <p:extLst>
      <p:ext uri="{BB962C8B-B14F-4D97-AF65-F5344CB8AC3E}">
        <p14:creationId xmlns:p14="http://schemas.microsoft.com/office/powerpoint/2010/main" val="19564189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B91BAB9-666B-4332-8895-2A3C71297C60}" type="datetimeFigureOut">
              <a:rPr lang="en-US" smtClean="0"/>
              <a:t>1/30/2016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4212AE-C6D7-4DAE-B05A-60F3647E62E0}" type="slidenum">
              <a:rPr lang="en-US" smtClean="0"/>
              <a:t>‹#›</a:t>
            </a:fld>
            <a:endParaRPr lang="en-US"/>
          </a:p>
        </p:txBody>
      </p:sp>
    </p:spTree>
    <p:extLst>
      <p:ext uri="{BB962C8B-B14F-4D97-AF65-F5344CB8AC3E}">
        <p14:creationId xmlns:p14="http://schemas.microsoft.com/office/powerpoint/2010/main" val="21190416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B91BAB9-666B-4332-8895-2A3C71297C60}" type="datetimeFigureOut">
              <a:rPr lang="en-US" smtClean="0"/>
              <a:t>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4212AE-C6D7-4DAE-B05A-60F3647E62E0}" type="slidenum">
              <a:rPr lang="en-US" smtClean="0"/>
              <a:t>‹#›</a:t>
            </a:fld>
            <a:endParaRPr lang="en-US"/>
          </a:p>
        </p:txBody>
      </p:sp>
    </p:spTree>
    <p:extLst>
      <p:ext uri="{BB962C8B-B14F-4D97-AF65-F5344CB8AC3E}">
        <p14:creationId xmlns:p14="http://schemas.microsoft.com/office/powerpoint/2010/main" val="10542763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B91BAB9-666B-4332-8895-2A3C71297C60}" type="datetimeFigureOut">
              <a:rPr lang="en-US" smtClean="0"/>
              <a:t>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4212AE-C6D7-4DAE-B05A-60F3647E62E0}" type="slidenum">
              <a:rPr lang="en-US" smtClean="0"/>
              <a:t>‹#›</a:t>
            </a:fld>
            <a:endParaRPr lang="en-US"/>
          </a:p>
        </p:txBody>
      </p:sp>
    </p:spTree>
    <p:extLst>
      <p:ext uri="{BB962C8B-B14F-4D97-AF65-F5344CB8AC3E}">
        <p14:creationId xmlns:p14="http://schemas.microsoft.com/office/powerpoint/2010/main" val="42811490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Title &amp; Bullets">
    <p:spTree>
      <p:nvGrpSpPr>
        <p:cNvPr id="1" name=""/>
        <p:cNvGrpSpPr/>
        <p:nvPr/>
      </p:nvGrpSpPr>
      <p:grpSpPr>
        <a:xfrm>
          <a:off x="0" y="0"/>
          <a:ext cx="0" cy="0"/>
          <a:chOff x="0" y="0"/>
          <a:chExt cx="0" cy="0"/>
        </a:xfrm>
      </p:grpSpPr>
      <p:sp>
        <p:nvSpPr>
          <p:cNvPr id="30" name="Shape 30"/>
          <p:cNvSpPr>
            <a:spLocks noGrp="1"/>
          </p:cNvSpPr>
          <p:nvPr>
            <p:ph type="title"/>
          </p:nvPr>
        </p:nvSpPr>
        <p:spPr>
          <a:xfrm>
            <a:off x="776883" y="401836"/>
            <a:ext cx="7590235" cy="1660922"/>
          </a:xfrm>
          <a:prstGeom prst="rect">
            <a:avLst/>
          </a:prstGeom>
        </p:spPr>
        <p:txBody>
          <a:bodyPr/>
          <a:lstStyle/>
          <a:p>
            <a:r>
              <a:t>Title Text</a:t>
            </a:r>
          </a:p>
        </p:txBody>
      </p:sp>
      <p:sp>
        <p:nvSpPr>
          <p:cNvPr id="31" name="Shape 31"/>
          <p:cNvSpPr>
            <a:spLocks noGrp="1"/>
          </p:cNvSpPr>
          <p:nvPr>
            <p:ph type="body" idx="1"/>
          </p:nvPr>
        </p:nvSpPr>
        <p:spPr>
          <a:xfrm>
            <a:off x="776883" y="2125267"/>
            <a:ext cx="7590235" cy="4018359"/>
          </a:xfrm>
          <a:prstGeom prst="rect">
            <a:avLst/>
          </a:prstGeom>
        </p:spPr>
        <p:txBody>
          <a:bodyPr/>
          <a:lstStyle>
            <a:lvl1pPr marL="193631" indent="-193631" defTabSz="241093">
              <a:spcBef>
                <a:spcPts val="1477"/>
              </a:spcBef>
              <a:buBlip>
                <a:blip r:embed="rId2"/>
              </a:buBlip>
              <a:defRPr sz="2004"/>
            </a:lvl1pPr>
            <a:lvl2pPr marL="428027" indent="-193631" defTabSz="241093">
              <a:spcBef>
                <a:spcPts val="1477"/>
              </a:spcBef>
              <a:buBlip>
                <a:blip r:embed="rId2"/>
              </a:buBlip>
              <a:defRPr sz="2004"/>
            </a:lvl2pPr>
            <a:lvl3pPr marL="662423" indent="-193631" defTabSz="241093">
              <a:spcBef>
                <a:spcPts val="1477"/>
              </a:spcBef>
              <a:buBlip>
                <a:blip r:embed="rId2"/>
              </a:buBlip>
              <a:defRPr sz="2004"/>
            </a:lvl3pPr>
            <a:lvl4pPr marL="896819" indent="-193631" defTabSz="241093">
              <a:spcBef>
                <a:spcPts val="1477"/>
              </a:spcBef>
              <a:buBlip>
                <a:blip r:embed="rId2"/>
              </a:buBlip>
              <a:defRPr sz="2004"/>
            </a:lvl4pPr>
            <a:lvl5pPr marL="1131215" indent="-193631" defTabSz="241093">
              <a:spcBef>
                <a:spcPts val="1477"/>
              </a:spcBef>
              <a:buBlip>
                <a:blip r:embed="rId2"/>
              </a:buBlip>
              <a:defRPr sz="2004"/>
            </a:lvl5pPr>
          </a:lstStyle>
          <a:p>
            <a:r>
              <a:t>Body Level One</a:t>
            </a:r>
          </a:p>
          <a:p>
            <a:pPr lvl="1"/>
            <a:r>
              <a:t>Body Level Two</a:t>
            </a:r>
          </a:p>
          <a:p>
            <a:pPr lvl="2"/>
            <a:r>
              <a:t>Body Level Three</a:t>
            </a:r>
          </a:p>
          <a:p>
            <a:pPr lvl="3"/>
            <a:r>
              <a:t>Body Level Four</a:t>
            </a:r>
          </a:p>
          <a:p>
            <a:pPr lvl="4"/>
            <a:r>
              <a:t>Body Level Five</a:t>
            </a:r>
          </a:p>
        </p:txBody>
      </p:sp>
      <p:sp>
        <p:nvSpPr>
          <p:cNvPr id="32" name="Shape 32"/>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678506290"/>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Title, Bullets &amp; Photo">
    <p:spTree>
      <p:nvGrpSpPr>
        <p:cNvPr id="1" name=""/>
        <p:cNvGrpSpPr/>
        <p:nvPr/>
      </p:nvGrpSpPr>
      <p:grpSpPr>
        <a:xfrm>
          <a:off x="0" y="0"/>
          <a:ext cx="0" cy="0"/>
          <a:chOff x="0" y="0"/>
          <a:chExt cx="0" cy="0"/>
        </a:xfrm>
      </p:grpSpPr>
      <p:sp>
        <p:nvSpPr>
          <p:cNvPr id="39" name="Shape 39"/>
          <p:cNvSpPr>
            <a:spLocks noGrp="1"/>
          </p:cNvSpPr>
          <p:nvPr>
            <p:ph type="pic" sz="quarter" idx="13"/>
          </p:nvPr>
        </p:nvSpPr>
        <p:spPr>
          <a:xfrm>
            <a:off x="5331024" y="2125266"/>
            <a:ext cx="3036094" cy="4018361"/>
          </a:xfrm>
          <a:prstGeom prst="rect">
            <a:avLst/>
          </a:prstGeom>
        </p:spPr>
        <p:txBody>
          <a:bodyPr lIns="91439" tIns="45719" rIns="91439" bIns="45719" anchor="t">
            <a:noAutofit/>
          </a:bodyPr>
          <a:lstStyle/>
          <a:p>
            <a:endParaRPr/>
          </a:p>
        </p:txBody>
      </p:sp>
      <p:sp>
        <p:nvSpPr>
          <p:cNvPr id="40" name="Shape 40"/>
          <p:cNvSpPr>
            <a:spLocks noGrp="1"/>
          </p:cNvSpPr>
          <p:nvPr>
            <p:ph type="title"/>
          </p:nvPr>
        </p:nvSpPr>
        <p:spPr>
          <a:xfrm>
            <a:off x="776883" y="401836"/>
            <a:ext cx="7590235" cy="1660922"/>
          </a:xfrm>
          <a:prstGeom prst="rect">
            <a:avLst/>
          </a:prstGeom>
        </p:spPr>
        <p:txBody>
          <a:bodyPr/>
          <a:lstStyle/>
          <a:p>
            <a:r>
              <a:t>Title Text</a:t>
            </a:r>
          </a:p>
        </p:txBody>
      </p:sp>
      <p:sp>
        <p:nvSpPr>
          <p:cNvPr id="41" name="Shape 41"/>
          <p:cNvSpPr>
            <a:spLocks noGrp="1"/>
          </p:cNvSpPr>
          <p:nvPr>
            <p:ph type="body" sz="half" idx="1"/>
          </p:nvPr>
        </p:nvSpPr>
        <p:spPr>
          <a:xfrm>
            <a:off x="776883" y="2125267"/>
            <a:ext cx="3795117" cy="4018359"/>
          </a:xfrm>
          <a:prstGeom prst="rect">
            <a:avLst/>
          </a:prstGeom>
        </p:spPr>
        <p:txBody>
          <a:bodyPr/>
          <a:lstStyle>
            <a:lvl1pPr marL="193631" indent="-193631" defTabSz="241093">
              <a:spcBef>
                <a:spcPts val="1477"/>
              </a:spcBef>
              <a:buBlip>
                <a:blip r:embed="rId2"/>
              </a:buBlip>
              <a:defRPr sz="2004"/>
            </a:lvl1pPr>
            <a:lvl2pPr marL="428027" indent="-193631" defTabSz="241093">
              <a:spcBef>
                <a:spcPts val="1477"/>
              </a:spcBef>
              <a:buBlip>
                <a:blip r:embed="rId2"/>
              </a:buBlip>
              <a:defRPr sz="2004"/>
            </a:lvl2pPr>
            <a:lvl3pPr marL="662423" indent="-193631" defTabSz="241093">
              <a:spcBef>
                <a:spcPts val="1477"/>
              </a:spcBef>
              <a:buBlip>
                <a:blip r:embed="rId2"/>
              </a:buBlip>
              <a:defRPr sz="2004"/>
            </a:lvl3pPr>
            <a:lvl4pPr marL="896819" indent="-193631" defTabSz="241093">
              <a:spcBef>
                <a:spcPts val="1477"/>
              </a:spcBef>
              <a:buBlip>
                <a:blip r:embed="rId2"/>
              </a:buBlip>
              <a:defRPr sz="2004"/>
            </a:lvl4pPr>
            <a:lvl5pPr marL="1131215" indent="-193631" defTabSz="241093">
              <a:spcBef>
                <a:spcPts val="1477"/>
              </a:spcBef>
              <a:buBlip>
                <a:blip r:embed="rId2"/>
              </a:buBlip>
              <a:defRPr sz="2004"/>
            </a:lvl5pPr>
          </a:lstStyle>
          <a:p>
            <a:r>
              <a:t>Body Level One</a:t>
            </a:r>
          </a:p>
          <a:p>
            <a:pPr lvl="1"/>
            <a:r>
              <a:t>Body Level Two</a:t>
            </a:r>
          </a:p>
          <a:p>
            <a:pPr lvl="2"/>
            <a:r>
              <a:t>Body Level Three</a:t>
            </a:r>
          </a:p>
          <a:p>
            <a:pPr lvl="3"/>
            <a:r>
              <a:t>Body Level Four</a:t>
            </a:r>
          </a:p>
          <a:p>
            <a:pPr lvl="4"/>
            <a:r>
              <a:t>Body Level Five</a:t>
            </a:r>
          </a:p>
        </p:txBody>
      </p:sp>
      <p:sp>
        <p:nvSpPr>
          <p:cNvPr id="42" name="Shape 42"/>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949825165"/>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x">
  <p:cSld name="Photo">
    <p:spTree>
      <p:nvGrpSpPr>
        <p:cNvPr id="1" name=""/>
        <p:cNvGrpSpPr/>
        <p:nvPr/>
      </p:nvGrpSpPr>
      <p:grpSpPr>
        <a:xfrm>
          <a:off x="0" y="0"/>
          <a:ext cx="0" cy="0"/>
          <a:chOff x="0" y="0"/>
          <a:chExt cx="0" cy="0"/>
        </a:xfrm>
      </p:grpSpPr>
      <p:sp>
        <p:nvSpPr>
          <p:cNvPr id="57" name="Shape 57"/>
          <p:cNvSpPr>
            <a:spLocks noGrp="1"/>
          </p:cNvSpPr>
          <p:nvPr>
            <p:ph type="pic" sz="quarter" idx="13"/>
          </p:nvPr>
        </p:nvSpPr>
        <p:spPr>
          <a:xfrm>
            <a:off x="428626" y="440272"/>
            <a:ext cx="3170039" cy="2920010"/>
          </a:xfrm>
          <a:prstGeom prst="rect">
            <a:avLst/>
          </a:prstGeom>
        </p:spPr>
        <p:txBody>
          <a:bodyPr lIns="91439" tIns="45719" rIns="91439" bIns="45719" anchor="t">
            <a:noAutofit/>
          </a:bodyPr>
          <a:lstStyle/>
          <a:p>
            <a:endParaRPr/>
          </a:p>
        </p:txBody>
      </p:sp>
      <p:sp>
        <p:nvSpPr>
          <p:cNvPr id="58" name="Shape 58"/>
          <p:cNvSpPr>
            <a:spLocks noGrp="1"/>
          </p:cNvSpPr>
          <p:nvPr>
            <p:ph type="pic" idx="14"/>
          </p:nvPr>
        </p:nvSpPr>
        <p:spPr>
          <a:xfrm>
            <a:off x="3741540" y="444218"/>
            <a:ext cx="4947047" cy="5973962"/>
          </a:xfrm>
          <a:prstGeom prst="rect">
            <a:avLst/>
          </a:prstGeom>
        </p:spPr>
        <p:txBody>
          <a:bodyPr lIns="91439" tIns="45719" rIns="91439" bIns="45719" anchor="t">
            <a:noAutofit/>
          </a:bodyPr>
          <a:lstStyle/>
          <a:p>
            <a:endParaRPr/>
          </a:p>
        </p:txBody>
      </p:sp>
      <p:sp>
        <p:nvSpPr>
          <p:cNvPr id="59" name="Shape 59"/>
          <p:cNvSpPr>
            <a:spLocks noGrp="1"/>
          </p:cNvSpPr>
          <p:nvPr>
            <p:ph type="pic" sz="quarter" idx="15"/>
          </p:nvPr>
        </p:nvSpPr>
        <p:spPr>
          <a:xfrm>
            <a:off x="428626" y="3497720"/>
            <a:ext cx="3170039" cy="2911080"/>
          </a:xfrm>
          <a:prstGeom prst="rect">
            <a:avLst/>
          </a:prstGeom>
        </p:spPr>
        <p:txBody>
          <a:bodyPr lIns="91439" tIns="45719" rIns="91439" bIns="45719" anchor="t">
            <a:noAutofit/>
          </a:bodyPr>
          <a:lstStyle/>
          <a:p>
            <a:endParaRPr/>
          </a:p>
        </p:txBody>
      </p:sp>
      <p:sp>
        <p:nvSpPr>
          <p:cNvPr id="60" name="Shape 60"/>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3571195793"/>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x">
  <p:cSld name="Bullets">
    <p:spTree>
      <p:nvGrpSpPr>
        <p:cNvPr id="1" name=""/>
        <p:cNvGrpSpPr/>
        <p:nvPr/>
      </p:nvGrpSpPr>
      <p:grpSpPr>
        <a:xfrm>
          <a:off x="0" y="0"/>
          <a:ext cx="0" cy="0"/>
          <a:chOff x="0" y="0"/>
          <a:chExt cx="0" cy="0"/>
        </a:xfrm>
      </p:grpSpPr>
      <p:sp>
        <p:nvSpPr>
          <p:cNvPr id="67" name="Shape 67"/>
          <p:cNvSpPr>
            <a:spLocks noGrp="1"/>
          </p:cNvSpPr>
          <p:nvPr>
            <p:ph type="body" idx="1"/>
          </p:nvPr>
        </p:nvSpPr>
        <p:spPr>
          <a:prstGeom prst="rect">
            <a:avLst/>
          </a:prstGeom>
        </p:spPr>
        <p:txBody>
          <a:bodyPr/>
          <a:lstStyle>
            <a:lvl1pPr>
              <a:buBlip>
                <a:blip r:embed="rId2"/>
              </a:buBlip>
            </a:lvl1pPr>
            <a:lvl2pPr>
              <a:buBlip>
                <a:blip r:embed="rId2"/>
              </a:buBlip>
            </a:lvl2pPr>
            <a:lvl3pPr>
              <a:buBlip>
                <a:blip r:embed="rId2"/>
              </a:buBlip>
            </a:lvl3pPr>
            <a:lvl4pPr>
              <a:buBlip>
                <a:blip r:embed="rId2"/>
              </a:buBlip>
            </a:lvl4pPr>
            <a:lvl5pPr>
              <a:buBlip>
                <a:blip r:embed="rId2"/>
              </a:buBlip>
            </a:lvl5pPr>
          </a:lstStyle>
          <a:p>
            <a:r>
              <a:t>Body Level One</a:t>
            </a:r>
          </a:p>
          <a:p>
            <a:pPr lvl="1"/>
            <a:r>
              <a:t>Body Level Two</a:t>
            </a:r>
          </a:p>
          <a:p>
            <a:pPr lvl="2"/>
            <a:r>
              <a:t>Body Level Three</a:t>
            </a:r>
          </a:p>
          <a:p>
            <a:pPr lvl="3"/>
            <a:r>
              <a:t>Body Level Four</a:t>
            </a:r>
          </a:p>
          <a:p>
            <a:pPr lvl="4"/>
            <a:r>
              <a:t>Body Level Five</a:t>
            </a:r>
          </a:p>
        </p:txBody>
      </p:sp>
      <p:sp>
        <p:nvSpPr>
          <p:cNvPr id="68" name="Shape 68"/>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3711411790"/>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B91BAB9-666B-4332-8895-2A3C71297C60}" type="datetimeFigureOut">
              <a:rPr lang="en-US" smtClean="0"/>
              <a:t>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4212AE-C6D7-4DAE-B05A-60F3647E62E0}" type="slidenum">
              <a:rPr lang="en-US" smtClean="0"/>
              <a:t>‹#›</a:t>
            </a:fld>
            <a:endParaRPr lang="en-US"/>
          </a:p>
        </p:txBody>
      </p:sp>
    </p:spTree>
    <p:extLst>
      <p:ext uri="{BB962C8B-B14F-4D97-AF65-F5344CB8AC3E}">
        <p14:creationId xmlns:p14="http://schemas.microsoft.com/office/powerpoint/2010/main" val="30794802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B91BAB9-666B-4332-8895-2A3C71297C60}" type="datetimeFigureOut">
              <a:rPr lang="en-US" smtClean="0"/>
              <a:t>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4212AE-C6D7-4DAE-B05A-60F3647E62E0}" type="slidenum">
              <a:rPr lang="en-US" smtClean="0"/>
              <a:t>‹#›</a:t>
            </a:fld>
            <a:endParaRPr lang="en-US"/>
          </a:p>
        </p:txBody>
      </p:sp>
    </p:spTree>
    <p:extLst>
      <p:ext uri="{BB962C8B-B14F-4D97-AF65-F5344CB8AC3E}">
        <p14:creationId xmlns:p14="http://schemas.microsoft.com/office/powerpoint/2010/main" val="5433331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B91BAB9-666B-4332-8895-2A3C71297C60}" type="datetimeFigureOut">
              <a:rPr lang="en-US" smtClean="0"/>
              <a:t>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4212AE-C6D7-4DAE-B05A-60F3647E62E0}" type="slidenum">
              <a:rPr lang="en-US" smtClean="0"/>
              <a:t>‹#›</a:t>
            </a:fld>
            <a:endParaRPr lang="en-US"/>
          </a:p>
        </p:txBody>
      </p:sp>
    </p:spTree>
    <p:extLst>
      <p:ext uri="{BB962C8B-B14F-4D97-AF65-F5344CB8AC3E}">
        <p14:creationId xmlns:p14="http://schemas.microsoft.com/office/powerpoint/2010/main" val="7502837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B91BAB9-666B-4332-8895-2A3C71297C60}" type="datetimeFigureOut">
              <a:rPr lang="en-US" smtClean="0"/>
              <a:t>1/30/2016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4212AE-C6D7-4DAE-B05A-60F3647E62E0}" type="slidenum">
              <a:rPr lang="en-US" smtClean="0"/>
              <a:t>‹#›</a:t>
            </a:fld>
            <a:endParaRPr lang="en-US"/>
          </a:p>
        </p:txBody>
      </p:sp>
    </p:spTree>
    <p:extLst>
      <p:ext uri="{BB962C8B-B14F-4D97-AF65-F5344CB8AC3E}">
        <p14:creationId xmlns:p14="http://schemas.microsoft.com/office/powerpoint/2010/main" val="18786597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image" Target="../media/image1.jpg"/><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theme" Target="../theme/theme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
        <p:nvSpPr>
          <p:cNvPr id="2" name="Shape 2"/>
          <p:cNvSpPr>
            <a:spLocks noGrp="1"/>
          </p:cNvSpPr>
          <p:nvPr>
            <p:ph type="body" idx="1"/>
          </p:nvPr>
        </p:nvSpPr>
        <p:spPr>
          <a:xfrm>
            <a:off x="776883" y="660797"/>
            <a:ext cx="7590235" cy="5536406"/>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normAutofit/>
          </a:bodyPr>
          <a:lstStyle>
            <a:lvl1pPr>
              <a:buBlip>
                <a:blip r:embed="rId8"/>
              </a:buBlip>
            </a:lvl1pPr>
            <a:lvl2pPr>
              <a:buBlip>
                <a:blip r:embed="rId8"/>
              </a:buBlip>
            </a:lvl2pPr>
            <a:lvl3pPr>
              <a:buBlip>
                <a:blip r:embed="rId8"/>
              </a:buBlip>
            </a:lvl3pPr>
            <a:lvl4pPr>
              <a:buBlip>
                <a:blip r:embed="rId8"/>
              </a:buBlip>
            </a:lvl4pPr>
            <a:lvl5pPr>
              <a:buBlip>
                <a:blip r:embed="rId8"/>
              </a:buBlip>
            </a:lvl5pPr>
          </a:lstStyle>
          <a:p>
            <a:r>
              <a:t>Body Level One</a:t>
            </a:r>
          </a:p>
          <a:p>
            <a:pPr lvl="1"/>
            <a:r>
              <a:t>Body Level Two</a:t>
            </a:r>
          </a:p>
          <a:p>
            <a:pPr lvl="2"/>
            <a:r>
              <a:t>Body Level Three</a:t>
            </a:r>
          </a:p>
          <a:p>
            <a:pPr lvl="3"/>
            <a:r>
              <a:t>Body Level Four</a:t>
            </a:r>
          </a:p>
          <a:p>
            <a:pPr lvl="4"/>
            <a:r>
              <a:t>Body Level Five</a:t>
            </a:r>
          </a:p>
        </p:txBody>
      </p:sp>
      <p:sp>
        <p:nvSpPr>
          <p:cNvPr id="3" name="Shape 3"/>
          <p:cNvSpPr>
            <a:spLocks noGrp="1"/>
          </p:cNvSpPr>
          <p:nvPr>
            <p:ph type="title"/>
          </p:nvPr>
        </p:nvSpPr>
        <p:spPr>
          <a:xfrm>
            <a:off x="1370013" y="1371600"/>
            <a:ext cx="7315201" cy="465138"/>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normAutofit/>
          </a:bodyPr>
          <a:lstStyle/>
          <a:p>
            <a:r>
              <a:t>Title Text</a:t>
            </a:r>
          </a:p>
        </p:txBody>
      </p:sp>
      <p:sp>
        <p:nvSpPr>
          <p:cNvPr id="4" name="Shape 4"/>
          <p:cNvSpPr>
            <a:spLocks noGrp="1"/>
          </p:cNvSpPr>
          <p:nvPr>
            <p:ph type="sldNum" sz="quarter" idx="2"/>
          </p:nvPr>
        </p:nvSpPr>
        <p:spPr>
          <a:xfrm>
            <a:off x="4442501" y="6590110"/>
            <a:ext cx="250069" cy="248658"/>
          </a:xfrm>
          <a:prstGeom prst="rect">
            <a:avLst/>
          </a:prstGeom>
          <a:ln w="12700">
            <a:miter lim="400000"/>
          </a:ln>
        </p:spPr>
        <p:txBody>
          <a:bodyPr wrap="none" lIns="50800" tIns="50800" rIns="50800" bIns="50800">
            <a:spAutoFit/>
          </a:bodyPr>
          <a:lstStyle>
            <a:lvl1pPr>
              <a:defRPr sz="949" b="1">
                <a:solidFill>
                  <a:srgbClr val="454428"/>
                </a:solidFill>
              </a:defRPr>
            </a:lvl1pPr>
          </a:lstStyle>
          <a:p>
            <a:pPr algn="ctr" defTabSz="308063" hangingPunct="0"/>
            <a:fld id="{86CB4B4D-7CA3-9044-876B-883B54F8677D}" type="slidenum">
              <a:rPr lang="en-US" kern="0" smtClean="0">
                <a:latin typeface="Didot"/>
                <a:sym typeface="Didot"/>
              </a:rPr>
              <a:pPr algn="ctr" defTabSz="308063" hangingPunct="0"/>
              <a:t>‹#›</a:t>
            </a:fld>
            <a:endParaRPr lang="en-US" kern="0">
              <a:latin typeface="Didot"/>
              <a:sym typeface="Didot"/>
            </a:endParaRPr>
          </a:p>
        </p:txBody>
      </p:sp>
    </p:spTree>
    <p:extLst>
      <p:ext uri="{BB962C8B-B14F-4D97-AF65-F5344CB8AC3E}">
        <p14:creationId xmlns:p14="http://schemas.microsoft.com/office/powerpoint/2010/main" val="3864296050"/>
      </p:ext>
    </p:extLst>
  </p:cSld>
  <p:clrMap bg1="lt1" tx1="dk1" bg2="lt2" tx2="dk2" accent1="accent1" accent2="accent2" accent3="accent3" accent4="accent4" accent5="accent5" accent6="accent6" hlink="hlink" folHlink="folHlink"/>
  <p:sldLayoutIdLst>
    <p:sldLayoutId id="2147483661" r:id="rId1"/>
    <p:sldLayoutId id="2147483663" r:id="rId2"/>
    <p:sldLayoutId id="2147483664" r:id="rId3"/>
    <p:sldLayoutId id="2147483666" r:id="rId4"/>
    <p:sldLayoutId id="2147483667" r:id="rId5"/>
  </p:sldLayoutIdLst>
  <p:transition spd="med"/>
  <p:txStyles>
    <p:titleStyle>
      <a:lvl1pPr marL="0" marR="0" indent="0" algn="ctr" defTabSz="308063" rtl="0" latinLnBrk="0">
        <a:lnSpc>
          <a:spcPct val="100000"/>
        </a:lnSpc>
        <a:spcBef>
          <a:spcPts val="0"/>
        </a:spcBef>
        <a:spcAft>
          <a:spcPts val="0"/>
        </a:spcAft>
        <a:buClrTx/>
        <a:buSzTx/>
        <a:buFontTx/>
        <a:buNone/>
        <a:tabLst/>
        <a:defRPr sz="4008" b="0" i="0" u="none" strike="noStrike" cap="none" spc="0" baseline="0">
          <a:ln>
            <a:noFill/>
          </a:ln>
          <a:solidFill>
            <a:srgbClr val="85604A"/>
          </a:solidFill>
          <a:uFillTx/>
          <a:latin typeface="Didot"/>
          <a:ea typeface="Didot"/>
          <a:cs typeface="Didot"/>
          <a:sym typeface="Didot"/>
        </a:defRPr>
      </a:lvl1pPr>
      <a:lvl2pPr marL="0" marR="0" indent="0" algn="ctr" defTabSz="308063" rtl="0" latinLnBrk="0">
        <a:lnSpc>
          <a:spcPct val="100000"/>
        </a:lnSpc>
        <a:spcBef>
          <a:spcPts val="0"/>
        </a:spcBef>
        <a:spcAft>
          <a:spcPts val="0"/>
        </a:spcAft>
        <a:buClrTx/>
        <a:buSzTx/>
        <a:buFontTx/>
        <a:buNone/>
        <a:tabLst/>
        <a:defRPr sz="4008" b="0" i="0" u="none" strike="noStrike" cap="none" spc="0" baseline="0">
          <a:ln>
            <a:noFill/>
          </a:ln>
          <a:solidFill>
            <a:srgbClr val="85604A"/>
          </a:solidFill>
          <a:uFillTx/>
          <a:latin typeface="Didot"/>
          <a:ea typeface="Didot"/>
          <a:cs typeface="Didot"/>
          <a:sym typeface="Didot"/>
        </a:defRPr>
      </a:lvl2pPr>
      <a:lvl3pPr marL="0" marR="0" indent="0" algn="ctr" defTabSz="308063" rtl="0" latinLnBrk="0">
        <a:lnSpc>
          <a:spcPct val="100000"/>
        </a:lnSpc>
        <a:spcBef>
          <a:spcPts val="0"/>
        </a:spcBef>
        <a:spcAft>
          <a:spcPts val="0"/>
        </a:spcAft>
        <a:buClrTx/>
        <a:buSzTx/>
        <a:buFontTx/>
        <a:buNone/>
        <a:tabLst/>
        <a:defRPr sz="4008" b="0" i="0" u="none" strike="noStrike" cap="none" spc="0" baseline="0">
          <a:ln>
            <a:noFill/>
          </a:ln>
          <a:solidFill>
            <a:srgbClr val="85604A"/>
          </a:solidFill>
          <a:uFillTx/>
          <a:latin typeface="Didot"/>
          <a:ea typeface="Didot"/>
          <a:cs typeface="Didot"/>
          <a:sym typeface="Didot"/>
        </a:defRPr>
      </a:lvl3pPr>
      <a:lvl4pPr marL="0" marR="0" indent="0" algn="ctr" defTabSz="308063" rtl="0" latinLnBrk="0">
        <a:lnSpc>
          <a:spcPct val="100000"/>
        </a:lnSpc>
        <a:spcBef>
          <a:spcPts val="0"/>
        </a:spcBef>
        <a:spcAft>
          <a:spcPts val="0"/>
        </a:spcAft>
        <a:buClrTx/>
        <a:buSzTx/>
        <a:buFontTx/>
        <a:buNone/>
        <a:tabLst/>
        <a:defRPr sz="4008" b="0" i="0" u="none" strike="noStrike" cap="none" spc="0" baseline="0">
          <a:ln>
            <a:noFill/>
          </a:ln>
          <a:solidFill>
            <a:srgbClr val="85604A"/>
          </a:solidFill>
          <a:uFillTx/>
          <a:latin typeface="Didot"/>
          <a:ea typeface="Didot"/>
          <a:cs typeface="Didot"/>
          <a:sym typeface="Didot"/>
        </a:defRPr>
      </a:lvl4pPr>
      <a:lvl5pPr marL="0" marR="0" indent="0" algn="ctr" defTabSz="308063" rtl="0" latinLnBrk="0">
        <a:lnSpc>
          <a:spcPct val="100000"/>
        </a:lnSpc>
        <a:spcBef>
          <a:spcPts val="0"/>
        </a:spcBef>
        <a:spcAft>
          <a:spcPts val="0"/>
        </a:spcAft>
        <a:buClrTx/>
        <a:buSzTx/>
        <a:buFontTx/>
        <a:buNone/>
        <a:tabLst/>
        <a:defRPr sz="4008" b="0" i="0" u="none" strike="noStrike" cap="none" spc="0" baseline="0">
          <a:ln>
            <a:noFill/>
          </a:ln>
          <a:solidFill>
            <a:srgbClr val="85604A"/>
          </a:solidFill>
          <a:uFillTx/>
          <a:latin typeface="Didot"/>
          <a:ea typeface="Didot"/>
          <a:cs typeface="Didot"/>
          <a:sym typeface="Didot"/>
        </a:defRPr>
      </a:lvl5pPr>
      <a:lvl6pPr marL="0" marR="0" indent="0" algn="ctr" defTabSz="308063" rtl="0" latinLnBrk="0">
        <a:lnSpc>
          <a:spcPct val="100000"/>
        </a:lnSpc>
        <a:spcBef>
          <a:spcPts val="0"/>
        </a:spcBef>
        <a:spcAft>
          <a:spcPts val="0"/>
        </a:spcAft>
        <a:buClrTx/>
        <a:buSzTx/>
        <a:buFontTx/>
        <a:buNone/>
        <a:tabLst/>
        <a:defRPr sz="4008" b="0" i="0" u="none" strike="noStrike" cap="none" spc="0" baseline="0">
          <a:ln>
            <a:noFill/>
          </a:ln>
          <a:solidFill>
            <a:srgbClr val="85604A"/>
          </a:solidFill>
          <a:uFillTx/>
          <a:latin typeface="Didot"/>
          <a:ea typeface="Didot"/>
          <a:cs typeface="Didot"/>
          <a:sym typeface="Didot"/>
        </a:defRPr>
      </a:lvl6pPr>
      <a:lvl7pPr marL="0" marR="0" indent="0" algn="ctr" defTabSz="308063" rtl="0" latinLnBrk="0">
        <a:lnSpc>
          <a:spcPct val="100000"/>
        </a:lnSpc>
        <a:spcBef>
          <a:spcPts val="0"/>
        </a:spcBef>
        <a:spcAft>
          <a:spcPts val="0"/>
        </a:spcAft>
        <a:buClrTx/>
        <a:buSzTx/>
        <a:buFontTx/>
        <a:buNone/>
        <a:tabLst/>
        <a:defRPr sz="4008" b="0" i="0" u="none" strike="noStrike" cap="none" spc="0" baseline="0">
          <a:ln>
            <a:noFill/>
          </a:ln>
          <a:solidFill>
            <a:srgbClr val="85604A"/>
          </a:solidFill>
          <a:uFillTx/>
          <a:latin typeface="Didot"/>
          <a:ea typeface="Didot"/>
          <a:cs typeface="Didot"/>
          <a:sym typeface="Didot"/>
        </a:defRPr>
      </a:lvl7pPr>
      <a:lvl8pPr marL="0" marR="0" indent="0" algn="ctr" defTabSz="308063" rtl="0" latinLnBrk="0">
        <a:lnSpc>
          <a:spcPct val="100000"/>
        </a:lnSpc>
        <a:spcBef>
          <a:spcPts val="0"/>
        </a:spcBef>
        <a:spcAft>
          <a:spcPts val="0"/>
        </a:spcAft>
        <a:buClrTx/>
        <a:buSzTx/>
        <a:buFontTx/>
        <a:buNone/>
        <a:tabLst/>
        <a:defRPr sz="4008" b="0" i="0" u="none" strike="noStrike" cap="none" spc="0" baseline="0">
          <a:ln>
            <a:noFill/>
          </a:ln>
          <a:solidFill>
            <a:srgbClr val="85604A"/>
          </a:solidFill>
          <a:uFillTx/>
          <a:latin typeface="Didot"/>
          <a:ea typeface="Didot"/>
          <a:cs typeface="Didot"/>
          <a:sym typeface="Didot"/>
        </a:defRPr>
      </a:lvl8pPr>
      <a:lvl9pPr marL="0" marR="0" indent="0" algn="ctr" defTabSz="308063" rtl="0" latinLnBrk="0">
        <a:lnSpc>
          <a:spcPct val="100000"/>
        </a:lnSpc>
        <a:spcBef>
          <a:spcPts val="0"/>
        </a:spcBef>
        <a:spcAft>
          <a:spcPts val="0"/>
        </a:spcAft>
        <a:buClrTx/>
        <a:buSzTx/>
        <a:buFontTx/>
        <a:buNone/>
        <a:tabLst/>
        <a:defRPr sz="4008" b="0" i="0" u="none" strike="noStrike" cap="none" spc="0" baseline="0">
          <a:ln>
            <a:noFill/>
          </a:ln>
          <a:solidFill>
            <a:srgbClr val="85604A"/>
          </a:solidFill>
          <a:uFillTx/>
          <a:latin typeface="Didot"/>
          <a:ea typeface="Didot"/>
          <a:cs typeface="Didot"/>
          <a:sym typeface="Didot"/>
        </a:defRPr>
      </a:lvl9pPr>
    </p:titleStyle>
    <p:bodyStyle>
      <a:lvl1pPr marL="234396" marR="0" indent="-234396" algn="l" defTabSz="308063" rtl="0" latinLnBrk="0">
        <a:lnSpc>
          <a:spcPct val="100000"/>
        </a:lnSpc>
        <a:spcBef>
          <a:spcPts val="1688"/>
        </a:spcBef>
        <a:spcAft>
          <a:spcPts val="0"/>
        </a:spcAft>
        <a:buClrTx/>
        <a:buSzPct val="50000"/>
        <a:buFontTx/>
        <a:buBlip>
          <a:blip r:embed="rId8"/>
        </a:buBlip>
        <a:tabLst/>
        <a:defRPr sz="2426" b="0" i="0" u="none" strike="noStrike" cap="none" spc="0" baseline="0">
          <a:ln>
            <a:noFill/>
          </a:ln>
          <a:solidFill>
            <a:srgbClr val="625B48"/>
          </a:solidFill>
          <a:uFillTx/>
          <a:latin typeface="Didot"/>
          <a:ea typeface="Didot"/>
          <a:cs typeface="Didot"/>
          <a:sym typeface="Didot"/>
        </a:defRPr>
      </a:lvl1pPr>
      <a:lvl2pPr marL="468792" marR="0" indent="-234396" algn="l" defTabSz="308063" rtl="0" latinLnBrk="0">
        <a:lnSpc>
          <a:spcPct val="100000"/>
        </a:lnSpc>
        <a:spcBef>
          <a:spcPts val="1688"/>
        </a:spcBef>
        <a:spcAft>
          <a:spcPts val="0"/>
        </a:spcAft>
        <a:buClrTx/>
        <a:buSzPct val="50000"/>
        <a:buFontTx/>
        <a:buBlip>
          <a:blip r:embed="rId8"/>
        </a:buBlip>
        <a:tabLst/>
        <a:defRPr sz="2426" b="0" i="0" u="none" strike="noStrike" cap="none" spc="0" baseline="0">
          <a:ln>
            <a:noFill/>
          </a:ln>
          <a:solidFill>
            <a:srgbClr val="625B48"/>
          </a:solidFill>
          <a:uFillTx/>
          <a:latin typeface="Didot"/>
          <a:ea typeface="Didot"/>
          <a:cs typeface="Didot"/>
          <a:sym typeface="Didot"/>
        </a:defRPr>
      </a:lvl2pPr>
      <a:lvl3pPr marL="703188" marR="0" indent="-234396" algn="l" defTabSz="308063" rtl="0" latinLnBrk="0">
        <a:lnSpc>
          <a:spcPct val="100000"/>
        </a:lnSpc>
        <a:spcBef>
          <a:spcPts val="1688"/>
        </a:spcBef>
        <a:spcAft>
          <a:spcPts val="0"/>
        </a:spcAft>
        <a:buClrTx/>
        <a:buSzPct val="50000"/>
        <a:buFontTx/>
        <a:buBlip>
          <a:blip r:embed="rId8"/>
        </a:buBlip>
        <a:tabLst/>
        <a:defRPr sz="2426" b="0" i="0" u="none" strike="noStrike" cap="none" spc="0" baseline="0">
          <a:ln>
            <a:noFill/>
          </a:ln>
          <a:solidFill>
            <a:srgbClr val="625B48"/>
          </a:solidFill>
          <a:uFillTx/>
          <a:latin typeface="Didot"/>
          <a:ea typeface="Didot"/>
          <a:cs typeface="Didot"/>
          <a:sym typeface="Didot"/>
        </a:defRPr>
      </a:lvl3pPr>
      <a:lvl4pPr marL="937584" marR="0" indent="-234396" algn="l" defTabSz="308063" rtl="0" latinLnBrk="0">
        <a:lnSpc>
          <a:spcPct val="100000"/>
        </a:lnSpc>
        <a:spcBef>
          <a:spcPts val="1688"/>
        </a:spcBef>
        <a:spcAft>
          <a:spcPts val="0"/>
        </a:spcAft>
        <a:buClrTx/>
        <a:buSzPct val="50000"/>
        <a:buFontTx/>
        <a:buBlip>
          <a:blip r:embed="rId8"/>
        </a:buBlip>
        <a:tabLst/>
        <a:defRPr sz="2426" b="0" i="0" u="none" strike="noStrike" cap="none" spc="0" baseline="0">
          <a:ln>
            <a:noFill/>
          </a:ln>
          <a:solidFill>
            <a:srgbClr val="625B48"/>
          </a:solidFill>
          <a:uFillTx/>
          <a:latin typeface="Didot"/>
          <a:ea typeface="Didot"/>
          <a:cs typeface="Didot"/>
          <a:sym typeface="Didot"/>
        </a:defRPr>
      </a:lvl4pPr>
      <a:lvl5pPr marL="1171980" marR="0" indent="-234396" algn="l" defTabSz="308063" rtl="0" latinLnBrk="0">
        <a:lnSpc>
          <a:spcPct val="100000"/>
        </a:lnSpc>
        <a:spcBef>
          <a:spcPts val="1688"/>
        </a:spcBef>
        <a:spcAft>
          <a:spcPts val="0"/>
        </a:spcAft>
        <a:buClrTx/>
        <a:buSzPct val="50000"/>
        <a:buFontTx/>
        <a:buBlip>
          <a:blip r:embed="rId8"/>
        </a:buBlip>
        <a:tabLst/>
        <a:defRPr sz="2426" b="0" i="0" u="none" strike="noStrike" cap="none" spc="0" baseline="0">
          <a:ln>
            <a:noFill/>
          </a:ln>
          <a:solidFill>
            <a:srgbClr val="625B48"/>
          </a:solidFill>
          <a:uFillTx/>
          <a:latin typeface="Didot"/>
          <a:ea typeface="Didot"/>
          <a:cs typeface="Didot"/>
          <a:sym typeface="Didot"/>
        </a:defRPr>
      </a:lvl5pPr>
      <a:lvl6pPr marL="0" marR="0" indent="0" algn="l" defTabSz="308063" rtl="0" latinLnBrk="0">
        <a:lnSpc>
          <a:spcPct val="100000"/>
        </a:lnSpc>
        <a:spcBef>
          <a:spcPts val="1688"/>
        </a:spcBef>
        <a:spcAft>
          <a:spcPts val="0"/>
        </a:spcAft>
        <a:buClrTx/>
        <a:buSzTx/>
        <a:buFontTx/>
        <a:buNone/>
        <a:tabLst/>
        <a:defRPr sz="2426" b="0" i="0" u="none" strike="noStrike" cap="none" spc="0" baseline="0">
          <a:ln>
            <a:noFill/>
          </a:ln>
          <a:solidFill>
            <a:srgbClr val="625B48"/>
          </a:solidFill>
          <a:uFillTx/>
          <a:latin typeface="Didot"/>
          <a:ea typeface="Didot"/>
          <a:cs typeface="Didot"/>
          <a:sym typeface="Didot"/>
        </a:defRPr>
      </a:lvl6pPr>
      <a:lvl7pPr marL="0" marR="0" indent="0" algn="l" defTabSz="308063" rtl="0" latinLnBrk="0">
        <a:lnSpc>
          <a:spcPct val="100000"/>
        </a:lnSpc>
        <a:spcBef>
          <a:spcPts val="1688"/>
        </a:spcBef>
        <a:spcAft>
          <a:spcPts val="0"/>
        </a:spcAft>
        <a:buClrTx/>
        <a:buSzTx/>
        <a:buFontTx/>
        <a:buNone/>
        <a:tabLst/>
        <a:defRPr sz="2426" b="0" i="0" u="none" strike="noStrike" cap="none" spc="0" baseline="0">
          <a:ln>
            <a:noFill/>
          </a:ln>
          <a:solidFill>
            <a:srgbClr val="625B48"/>
          </a:solidFill>
          <a:uFillTx/>
          <a:latin typeface="Didot"/>
          <a:ea typeface="Didot"/>
          <a:cs typeface="Didot"/>
          <a:sym typeface="Didot"/>
        </a:defRPr>
      </a:lvl7pPr>
      <a:lvl8pPr marL="0" marR="0" indent="0" algn="l" defTabSz="308063" rtl="0" latinLnBrk="0">
        <a:lnSpc>
          <a:spcPct val="100000"/>
        </a:lnSpc>
        <a:spcBef>
          <a:spcPts val="1688"/>
        </a:spcBef>
        <a:spcAft>
          <a:spcPts val="0"/>
        </a:spcAft>
        <a:buClrTx/>
        <a:buSzTx/>
        <a:buFontTx/>
        <a:buNone/>
        <a:tabLst/>
        <a:defRPr sz="2426" b="0" i="0" u="none" strike="noStrike" cap="none" spc="0" baseline="0">
          <a:ln>
            <a:noFill/>
          </a:ln>
          <a:solidFill>
            <a:srgbClr val="625B48"/>
          </a:solidFill>
          <a:uFillTx/>
          <a:latin typeface="Didot"/>
          <a:ea typeface="Didot"/>
          <a:cs typeface="Didot"/>
          <a:sym typeface="Didot"/>
        </a:defRPr>
      </a:lvl8pPr>
      <a:lvl9pPr marL="0" marR="0" indent="0" algn="l" defTabSz="308063" rtl="0" latinLnBrk="0">
        <a:lnSpc>
          <a:spcPct val="100000"/>
        </a:lnSpc>
        <a:spcBef>
          <a:spcPts val="1688"/>
        </a:spcBef>
        <a:spcAft>
          <a:spcPts val="0"/>
        </a:spcAft>
        <a:buClrTx/>
        <a:buSzTx/>
        <a:buFontTx/>
        <a:buNone/>
        <a:tabLst/>
        <a:defRPr sz="2426" b="0" i="0" u="none" strike="noStrike" cap="none" spc="0" baseline="0">
          <a:ln>
            <a:noFill/>
          </a:ln>
          <a:solidFill>
            <a:srgbClr val="625B48"/>
          </a:solidFill>
          <a:uFillTx/>
          <a:latin typeface="Didot"/>
          <a:ea typeface="Didot"/>
          <a:cs typeface="Didot"/>
          <a:sym typeface="Didot"/>
        </a:defRPr>
      </a:lvl9pPr>
    </p:bodyStyle>
    <p:otherStyle>
      <a:lvl1pPr marL="0" marR="0" indent="0" algn="ctr" defTabSz="308063" rtl="0" latinLnBrk="0">
        <a:lnSpc>
          <a:spcPct val="100000"/>
        </a:lnSpc>
        <a:spcBef>
          <a:spcPts val="0"/>
        </a:spcBef>
        <a:spcAft>
          <a:spcPts val="0"/>
        </a:spcAft>
        <a:buClrTx/>
        <a:buSzTx/>
        <a:buFontTx/>
        <a:buNone/>
        <a:tabLst/>
        <a:defRPr sz="949" b="1" i="0" u="none" strike="noStrike" cap="none" spc="0" baseline="0">
          <a:ln>
            <a:noFill/>
          </a:ln>
          <a:solidFill>
            <a:schemeClr val="tx1"/>
          </a:solidFill>
          <a:uFillTx/>
          <a:latin typeface="+mn-lt"/>
          <a:ea typeface="+mn-ea"/>
          <a:cs typeface="+mn-cs"/>
          <a:sym typeface="Didot"/>
        </a:defRPr>
      </a:lvl1pPr>
      <a:lvl2pPr marL="0" marR="0" indent="0" algn="ctr" defTabSz="308063" rtl="0" latinLnBrk="0">
        <a:lnSpc>
          <a:spcPct val="100000"/>
        </a:lnSpc>
        <a:spcBef>
          <a:spcPts val="0"/>
        </a:spcBef>
        <a:spcAft>
          <a:spcPts val="0"/>
        </a:spcAft>
        <a:buClrTx/>
        <a:buSzTx/>
        <a:buFontTx/>
        <a:buNone/>
        <a:tabLst/>
        <a:defRPr sz="949" b="1" i="0" u="none" strike="noStrike" cap="none" spc="0" baseline="0">
          <a:ln>
            <a:noFill/>
          </a:ln>
          <a:solidFill>
            <a:schemeClr val="tx1"/>
          </a:solidFill>
          <a:uFillTx/>
          <a:latin typeface="+mn-lt"/>
          <a:ea typeface="+mn-ea"/>
          <a:cs typeface="+mn-cs"/>
          <a:sym typeface="Didot"/>
        </a:defRPr>
      </a:lvl2pPr>
      <a:lvl3pPr marL="0" marR="0" indent="0" algn="ctr" defTabSz="308063" rtl="0" latinLnBrk="0">
        <a:lnSpc>
          <a:spcPct val="100000"/>
        </a:lnSpc>
        <a:spcBef>
          <a:spcPts val="0"/>
        </a:spcBef>
        <a:spcAft>
          <a:spcPts val="0"/>
        </a:spcAft>
        <a:buClrTx/>
        <a:buSzTx/>
        <a:buFontTx/>
        <a:buNone/>
        <a:tabLst/>
        <a:defRPr sz="949" b="1" i="0" u="none" strike="noStrike" cap="none" spc="0" baseline="0">
          <a:ln>
            <a:noFill/>
          </a:ln>
          <a:solidFill>
            <a:schemeClr val="tx1"/>
          </a:solidFill>
          <a:uFillTx/>
          <a:latin typeface="+mn-lt"/>
          <a:ea typeface="+mn-ea"/>
          <a:cs typeface="+mn-cs"/>
          <a:sym typeface="Didot"/>
        </a:defRPr>
      </a:lvl3pPr>
      <a:lvl4pPr marL="0" marR="0" indent="0" algn="ctr" defTabSz="308063" rtl="0" latinLnBrk="0">
        <a:lnSpc>
          <a:spcPct val="100000"/>
        </a:lnSpc>
        <a:spcBef>
          <a:spcPts val="0"/>
        </a:spcBef>
        <a:spcAft>
          <a:spcPts val="0"/>
        </a:spcAft>
        <a:buClrTx/>
        <a:buSzTx/>
        <a:buFontTx/>
        <a:buNone/>
        <a:tabLst/>
        <a:defRPr sz="949" b="1" i="0" u="none" strike="noStrike" cap="none" spc="0" baseline="0">
          <a:ln>
            <a:noFill/>
          </a:ln>
          <a:solidFill>
            <a:schemeClr val="tx1"/>
          </a:solidFill>
          <a:uFillTx/>
          <a:latin typeface="+mn-lt"/>
          <a:ea typeface="+mn-ea"/>
          <a:cs typeface="+mn-cs"/>
          <a:sym typeface="Didot"/>
        </a:defRPr>
      </a:lvl4pPr>
      <a:lvl5pPr marL="0" marR="0" indent="0" algn="ctr" defTabSz="308063" rtl="0" latinLnBrk="0">
        <a:lnSpc>
          <a:spcPct val="100000"/>
        </a:lnSpc>
        <a:spcBef>
          <a:spcPts val="0"/>
        </a:spcBef>
        <a:spcAft>
          <a:spcPts val="0"/>
        </a:spcAft>
        <a:buClrTx/>
        <a:buSzTx/>
        <a:buFontTx/>
        <a:buNone/>
        <a:tabLst/>
        <a:defRPr sz="949" b="1" i="0" u="none" strike="noStrike" cap="none" spc="0" baseline="0">
          <a:ln>
            <a:noFill/>
          </a:ln>
          <a:solidFill>
            <a:schemeClr val="tx1"/>
          </a:solidFill>
          <a:uFillTx/>
          <a:latin typeface="+mn-lt"/>
          <a:ea typeface="+mn-ea"/>
          <a:cs typeface="+mn-cs"/>
          <a:sym typeface="Didot"/>
        </a:defRPr>
      </a:lvl5pPr>
      <a:lvl6pPr marL="0" marR="0" indent="0" algn="ctr" defTabSz="308063" rtl="0" latinLnBrk="0">
        <a:lnSpc>
          <a:spcPct val="100000"/>
        </a:lnSpc>
        <a:spcBef>
          <a:spcPts val="0"/>
        </a:spcBef>
        <a:spcAft>
          <a:spcPts val="0"/>
        </a:spcAft>
        <a:buClrTx/>
        <a:buSzTx/>
        <a:buFontTx/>
        <a:buNone/>
        <a:tabLst/>
        <a:defRPr sz="949" b="1" i="0" u="none" strike="noStrike" cap="none" spc="0" baseline="0">
          <a:ln>
            <a:noFill/>
          </a:ln>
          <a:solidFill>
            <a:schemeClr val="tx1"/>
          </a:solidFill>
          <a:uFillTx/>
          <a:latin typeface="+mn-lt"/>
          <a:ea typeface="+mn-ea"/>
          <a:cs typeface="+mn-cs"/>
          <a:sym typeface="Didot"/>
        </a:defRPr>
      </a:lvl6pPr>
      <a:lvl7pPr marL="0" marR="0" indent="0" algn="ctr" defTabSz="308063" rtl="0" latinLnBrk="0">
        <a:lnSpc>
          <a:spcPct val="100000"/>
        </a:lnSpc>
        <a:spcBef>
          <a:spcPts val="0"/>
        </a:spcBef>
        <a:spcAft>
          <a:spcPts val="0"/>
        </a:spcAft>
        <a:buClrTx/>
        <a:buSzTx/>
        <a:buFontTx/>
        <a:buNone/>
        <a:tabLst/>
        <a:defRPr sz="949" b="1" i="0" u="none" strike="noStrike" cap="none" spc="0" baseline="0">
          <a:ln>
            <a:noFill/>
          </a:ln>
          <a:solidFill>
            <a:schemeClr val="tx1"/>
          </a:solidFill>
          <a:uFillTx/>
          <a:latin typeface="+mn-lt"/>
          <a:ea typeface="+mn-ea"/>
          <a:cs typeface="+mn-cs"/>
          <a:sym typeface="Didot"/>
        </a:defRPr>
      </a:lvl7pPr>
      <a:lvl8pPr marL="0" marR="0" indent="0" algn="ctr" defTabSz="308063" rtl="0" latinLnBrk="0">
        <a:lnSpc>
          <a:spcPct val="100000"/>
        </a:lnSpc>
        <a:spcBef>
          <a:spcPts val="0"/>
        </a:spcBef>
        <a:spcAft>
          <a:spcPts val="0"/>
        </a:spcAft>
        <a:buClrTx/>
        <a:buSzTx/>
        <a:buFontTx/>
        <a:buNone/>
        <a:tabLst/>
        <a:defRPr sz="949" b="1" i="0" u="none" strike="noStrike" cap="none" spc="0" baseline="0">
          <a:ln>
            <a:noFill/>
          </a:ln>
          <a:solidFill>
            <a:schemeClr val="tx1"/>
          </a:solidFill>
          <a:uFillTx/>
          <a:latin typeface="+mn-lt"/>
          <a:ea typeface="+mn-ea"/>
          <a:cs typeface="+mn-cs"/>
          <a:sym typeface="Didot"/>
        </a:defRPr>
      </a:lvl8pPr>
      <a:lvl9pPr marL="0" marR="0" indent="0" algn="ctr" defTabSz="308063" rtl="0" latinLnBrk="0">
        <a:lnSpc>
          <a:spcPct val="100000"/>
        </a:lnSpc>
        <a:spcBef>
          <a:spcPts val="0"/>
        </a:spcBef>
        <a:spcAft>
          <a:spcPts val="0"/>
        </a:spcAft>
        <a:buClrTx/>
        <a:buSzTx/>
        <a:buFontTx/>
        <a:buNone/>
        <a:tabLst/>
        <a:defRPr sz="949" b="1" i="0" u="none" strike="noStrike" cap="none" spc="0" baseline="0">
          <a:ln>
            <a:noFill/>
          </a:ln>
          <a:solidFill>
            <a:schemeClr val="tx1"/>
          </a:solidFill>
          <a:uFillTx/>
          <a:latin typeface="+mn-lt"/>
          <a:ea typeface="+mn-ea"/>
          <a:cs typeface="+mn-cs"/>
          <a:sym typeface="Didot"/>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91BAB9-666B-4332-8895-2A3C71297C60}" type="datetimeFigureOut">
              <a:rPr lang="en-US" smtClean="0"/>
              <a:t>1/30/2016</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64212AE-C6D7-4DAE-B05A-60F3647E62E0}" type="slidenum">
              <a:rPr lang="en-US" smtClean="0"/>
              <a:t>‹#›</a:t>
            </a:fld>
            <a:endParaRPr lang="en-US"/>
          </a:p>
        </p:txBody>
      </p:sp>
    </p:spTree>
    <p:extLst>
      <p:ext uri="{BB962C8B-B14F-4D97-AF65-F5344CB8AC3E}">
        <p14:creationId xmlns:p14="http://schemas.microsoft.com/office/powerpoint/2010/main" val="1954116641"/>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video" Target="../media/media2.mp4"/><Relationship Id="rId1" Type="http://schemas.microsoft.com/office/2007/relationships/media" Target="../media/media2.mp4"/><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Layout" Target="../slideLayouts/slideLayout12.xml"/><Relationship Id="rId7" Type="http://schemas.openxmlformats.org/officeDocument/2006/relationships/image" Target="../media/image6.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smtClean="0"/>
              <a:t>Majlis Ansarullah</a:t>
            </a:r>
            <a:r>
              <a:rPr lang="en-US" b="1" dirty="0"/>
              <a:t/>
            </a:r>
            <a:br>
              <a:rPr lang="en-US" b="1" dirty="0"/>
            </a:br>
            <a:r>
              <a:rPr lang="en-US" b="1" dirty="0" smtClean="0"/>
              <a:t>Monthly Meeting</a:t>
            </a:r>
            <a:endParaRPr lang="en-US" b="1" dirty="0"/>
          </a:p>
        </p:txBody>
      </p:sp>
      <p:sp>
        <p:nvSpPr>
          <p:cNvPr id="3" name="Subtitle 2"/>
          <p:cNvSpPr>
            <a:spLocks noGrp="1"/>
          </p:cNvSpPr>
          <p:nvPr>
            <p:ph type="subTitle" idx="1"/>
          </p:nvPr>
        </p:nvSpPr>
        <p:spPr/>
        <p:txBody>
          <a:bodyPr/>
          <a:lstStyle/>
          <a:p>
            <a:r>
              <a:rPr lang="en-US" b="1" dirty="0" smtClean="0"/>
              <a:t>Feb 2016</a:t>
            </a:r>
            <a:endParaRPr lang="en-US" b="1" dirty="0"/>
          </a:p>
        </p:txBody>
      </p:sp>
      <p:sp>
        <p:nvSpPr>
          <p:cNvPr id="4" name="TextBox 3"/>
          <p:cNvSpPr txBox="1"/>
          <p:nvPr/>
        </p:nvSpPr>
        <p:spPr>
          <a:xfrm>
            <a:off x="3621975" y="5717310"/>
            <a:ext cx="5522026" cy="461665"/>
          </a:xfrm>
          <a:prstGeom prst="rect">
            <a:avLst/>
          </a:prstGeom>
          <a:noFill/>
        </p:spPr>
        <p:txBody>
          <a:bodyPr wrap="square" rtlCol="0">
            <a:spAutoFit/>
          </a:bodyPr>
          <a:lstStyle/>
          <a:p>
            <a:pPr algn="r"/>
            <a:r>
              <a:rPr lang="en-US" sz="1200" dirty="0" smtClean="0"/>
              <a:t>This slide deck contains images licensed for the purpose of this presentation only.  </a:t>
            </a:r>
          </a:p>
          <a:p>
            <a:pPr algn="r"/>
            <a:r>
              <a:rPr lang="en-US" sz="1200" dirty="0" smtClean="0"/>
              <a:t>No one is permitted to use the images for any other use, without prior permission.</a:t>
            </a:r>
            <a:endParaRPr lang="en-US" sz="1200" dirty="0"/>
          </a:p>
        </p:txBody>
      </p:sp>
    </p:spTree>
    <p:extLst>
      <p:ext uri="{BB962C8B-B14F-4D97-AF65-F5344CB8AC3E}">
        <p14:creationId xmlns:p14="http://schemas.microsoft.com/office/powerpoint/2010/main" val="277326886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4"/>
          <p:cNvSpPr/>
          <p:nvPr/>
        </p:nvSpPr>
        <p:spPr>
          <a:xfrm>
            <a:off x="0" y="1118653"/>
            <a:ext cx="9144000" cy="4961060"/>
          </a:xfrm>
          <a:prstGeom prst="rect">
            <a:avLst/>
          </a:prstGeom>
          <a:solidFill>
            <a:schemeClr val="accent1">
              <a:lumMod val="40000"/>
              <a:lumOff val="60000"/>
              <a:alpha val="4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rgbClr val="FF0000"/>
              </a:solidFill>
            </a:endParaRPr>
          </a:p>
        </p:txBody>
      </p:sp>
      <p:sp>
        <p:nvSpPr>
          <p:cNvPr id="2" name="Rectangle 1"/>
          <p:cNvSpPr/>
          <p:nvPr/>
        </p:nvSpPr>
        <p:spPr>
          <a:xfrm>
            <a:off x="510471" y="1755885"/>
            <a:ext cx="8123057" cy="3785652"/>
          </a:xfrm>
          <a:prstGeom prst="rect">
            <a:avLst/>
          </a:prstGeom>
        </p:spPr>
        <p:txBody>
          <a:bodyPr wrap="square">
            <a:spAutoFit/>
          </a:bodyPr>
          <a:lstStyle/>
          <a:p>
            <a:r>
              <a:rPr lang="en-US" sz="2400" dirty="0"/>
              <a:t>Abu Musa narrates, that the Prophet Muhammad (saw)  said, "The example of a believer who recites the Qur'an and acts on it, like a citron which tastes nice and smells nice. And the example of a believer who does not recite the Qur'an but acts on it, is like a date which tastes good but has no smell. And the example of a hypocrite who recites the Qur'an is like a Raihana (sweet basil) which smells good but tastes bitter And the example of a hypocrite who does not recite the Qur'an is like a colocynth ( </a:t>
            </a:r>
            <a:r>
              <a:rPr lang="en-US" sz="2400" i="1" dirty="0"/>
              <a:t>also called bitter apple</a:t>
            </a:r>
            <a:r>
              <a:rPr lang="en-US" sz="2400" dirty="0"/>
              <a:t>) which tastes bitter and has a bad smell</a:t>
            </a:r>
            <a:r>
              <a:rPr lang="en-US" sz="2400" dirty="0" smtClean="0"/>
              <a:t>."</a:t>
            </a:r>
            <a:endParaRPr lang="en-US" sz="1000" dirty="0">
              <a:solidFill>
                <a:srgbClr val="FF0000"/>
              </a:solidFill>
            </a:endParaRPr>
          </a:p>
        </p:txBody>
      </p:sp>
      <p:sp>
        <p:nvSpPr>
          <p:cNvPr id="4" name="TextBox 3"/>
          <p:cNvSpPr txBox="1"/>
          <p:nvPr/>
        </p:nvSpPr>
        <p:spPr>
          <a:xfrm>
            <a:off x="603045" y="1080290"/>
            <a:ext cx="8259601" cy="646331"/>
          </a:xfrm>
          <a:prstGeom prst="rect">
            <a:avLst/>
          </a:prstGeom>
          <a:noFill/>
        </p:spPr>
        <p:txBody>
          <a:bodyPr wrap="square" rtlCol="0">
            <a:spAutoFit/>
          </a:bodyPr>
          <a:lstStyle/>
          <a:p>
            <a:r>
              <a:rPr lang="en-US" sz="3600" b="1" dirty="0" smtClean="0"/>
              <a:t>Are you a citron or a date?</a:t>
            </a:r>
            <a:endParaRPr lang="en-US" sz="3600" b="1" dirty="0"/>
          </a:p>
        </p:txBody>
      </p:sp>
      <p:sp>
        <p:nvSpPr>
          <p:cNvPr id="7" name="TextBox 6"/>
          <p:cNvSpPr txBox="1"/>
          <p:nvPr/>
        </p:nvSpPr>
        <p:spPr>
          <a:xfrm>
            <a:off x="3650223" y="437692"/>
            <a:ext cx="5318700" cy="400110"/>
          </a:xfrm>
          <a:prstGeom prst="rect">
            <a:avLst/>
          </a:prstGeom>
          <a:noFill/>
        </p:spPr>
        <p:txBody>
          <a:bodyPr wrap="none" rtlCol="0">
            <a:spAutoFit/>
          </a:bodyPr>
          <a:lstStyle/>
          <a:p>
            <a:r>
              <a:rPr lang="en-US" sz="2000" b="1" dirty="0" smtClean="0">
                <a:solidFill>
                  <a:schemeClr val="bg1"/>
                </a:solidFill>
              </a:rPr>
              <a:t>Guidance from Holy Prophet Muhammad (saws)</a:t>
            </a:r>
            <a:endParaRPr lang="en-US" sz="2000" b="1" dirty="0">
              <a:solidFill>
                <a:schemeClr val="bg1"/>
              </a:solidFill>
            </a:endParaRPr>
          </a:p>
        </p:txBody>
      </p:sp>
      <p:sp>
        <p:nvSpPr>
          <p:cNvPr id="6" name="TextBox 5"/>
          <p:cNvSpPr txBox="1"/>
          <p:nvPr/>
        </p:nvSpPr>
        <p:spPr>
          <a:xfrm>
            <a:off x="3233239" y="5434170"/>
            <a:ext cx="5240088" cy="369332"/>
          </a:xfrm>
          <a:prstGeom prst="rect">
            <a:avLst/>
          </a:prstGeom>
          <a:noFill/>
        </p:spPr>
        <p:txBody>
          <a:bodyPr wrap="square" rtlCol="0" anchor="ctr">
            <a:spAutoFit/>
          </a:bodyPr>
          <a:lstStyle/>
          <a:p>
            <a:pPr algn="r"/>
            <a:r>
              <a:rPr lang="en-US" dirty="0" err="1"/>
              <a:t>Sahih</a:t>
            </a:r>
            <a:r>
              <a:rPr lang="en-US" dirty="0"/>
              <a:t> al-Bukhari Book 66, Hadith </a:t>
            </a:r>
            <a:r>
              <a:rPr lang="en-US" dirty="0" smtClean="0"/>
              <a:t>84</a:t>
            </a:r>
            <a:endParaRPr lang="en-US" sz="1200" dirty="0">
              <a:solidFill>
                <a:srgbClr val="FF0000"/>
              </a:solidFill>
            </a:endParaRPr>
          </a:p>
        </p:txBody>
      </p:sp>
    </p:spTree>
    <p:extLst>
      <p:ext uri="{BB962C8B-B14F-4D97-AF65-F5344CB8AC3E}">
        <p14:creationId xmlns:p14="http://schemas.microsoft.com/office/powerpoint/2010/main" val="3111289501"/>
      </p:ext>
    </p:extLst>
  </p:cSld>
  <p:clrMapOvr>
    <a:masterClrMapping/>
  </p:clrMapOvr>
  <p:transition spd="slow">
    <p:push di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4"/>
          <p:cNvSpPr/>
          <p:nvPr/>
        </p:nvSpPr>
        <p:spPr>
          <a:xfrm>
            <a:off x="0" y="1192160"/>
            <a:ext cx="9144000" cy="4893647"/>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4586514" y="2300155"/>
            <a:ext cx="4286105" cy="3046988"/>
          </a:xfrm>
          <a:prstGeom prst="rect">
            <a:avLst/>
          </a:prstGeom>
          <a:noFill/>
        </p:spPr>
        <p:txBody>
          <a:bodyPr wrap="square" rtlCol="0">
            <a:spAutoFit/>
          </a:bodyPr>
          <a:lstStyle/>
          <a:p>
            <a:r>
              <a:rPr lang="en-US" sz="2400" dirty="0" smtClean="0"/>
              <a:t>At this point in your son’s life, he states that he can dedicate only 10 minutes for the Holy Quran before going to school/work.  He comes to you to seek advice on how best to use this time.</a:t>
            </a:r>
          </a:p>
          <a:p>
            <a:endParaRPr lang="en-US" sz="2400" dirty="0"/>
          </a:p>
          <a:p>
            <a:endParaRPr lang="en-US" sz="2400" dirty="0"/>
          </a:p>
        </p:txBody>
      </p:sp>
      <p:sp>
        <p:nvSpPr>
          <p:cNvPr id="3" name="TextBox 2"/>
          <p:cNvSpPr txBox="1"/>
          <p:nvPr/>
        </p:nvSpPr>
        <p:spPr>
          <a:xfrm>
            <a:off x="575420" y="1286977"/>
            <a:ext cx="3063659" cy="769441"/>
          </a:xfrm>
          <a:prstGeom prst="rect">
            <a:avLst/>
          </a:prstGeom>
          <a:noFill/>
        </p:spPr>
        <p:txBody>
          <a:bodyPr wrap="none" rtlCol="0">
            <a:spAutoFit/>
          </a:bodyPr>
          <a:lstStyle/>
          <a:p>
            <a:r>
              <a:rPr lang="en-US" sz="4400" b="1" dirty="0" smtClean="0"/>
              <a:t>Discussion II</a:t>
            </a:r>
            <a:endParaRPr lang="en-US" sz="4400" b="1"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1868" y="2056418"/>
            <a:ext cx="3910762" cy="3910762"/>
          </a:xfrm>
          <a:prstGeom prst="rect">
            <a:avLst/>
          </a:prstGeom>
        </p:spPr>
      </p:pic>
    </p:spTree>
    <p:extLst>
      <p:ext uri="{BB962C8B-B14F-4D97-AF65-F5344CB8AC3E}">
        <p14:creationId xmlns:p14="http://schemas.microsoft.com/office/powerpoint/2010/main" val="228504471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4"/>
          <p:cNvSpPr/>
          <p:nvPr/>
        </p:nvSpPr>
        <p:spPr>
          <a:xfrm>
            <a:off x="0" y="1178908"/>
            <a:ext cx="9144000" cy="4893647"/>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2" name="TextBox 1"/>
          <p:cNvSpPr txBox="1"/>
          <p:nvPr/>
        </p:nvSpPr>
        <p:spPr>
          <a:xfrm>
            <a:off x="657775" y="1695573"/>
            <a:ext cx="8345407" cy="830997"/>
          </a:xfrm>
          <a:prstGeom prst="rect">
            <a:avLst/>
          </a:prstGeom>
          <a:noFill/>
        </p:spPr>
        <p:txBody>
          <a:bodyPr wrap="square" rtlCol="0">
            <a:spAutoFit/>
          </a:bodyPr>
          <a:lstStyle/>
          <a:p>
            <a:r>
              <a:rPr lang="en-US" sz="2400" b="1" dirty="0"/>
              <a:t>Option 1: </a:t>
            </a:r>
            <a:r>
              <a:rPr lang="en-US" sz="2400" dirty="0" smtClean="0"/>
              <a:t>Advise him to read 2 </a:t>
            </a:r>
            <a:r>
              <a:rPr lang="en-US" sz="2400" dirty="0" err="1" smtClean="0"/>
              <a:t>rukus</a:t>
            </a:r>
            <a:r>
              <a:rPr lang="en-US" sz="2400" dirty="0" smtClean="0"/>
              <a:t> of the Holy Quran in Arabic with correct pronunciation.</a:t>
            </a:r>
            <a:endParaRPr lang="en-US" sz="2400" dirty="0"/>
          </a:p>
        </p:txBody>
      </p:sp>
      <p:sp>
        <p:nvSpPr>
          <p:cNvPr id="3" name="TextBox 2"/>
          <p:cNvSpPr txBox="1"/>
          <p:nvPr/>
        </p:nvSpPr>
        <p:spPr>
          <a:xfrm>
            <a:off x="657775" y="2794734"/>
            <a:ext cx="8343900" cy="830997"/>
          </a:xfrm>
          <a:prstGeom prst="rect">
            <a:avLst/>
          </a:prstGeom>
          <a:noFill/>
        </p:spPr>
        <p:txBody>
          <a:bodyPr wrap="square" rtlCol="0">
            <a:spAutoFit/>
          </a:bodyPr>
          <a:lstStyle/>
          <a:p>
            <a:r>
              <a:rPr lang="en-US" sz="2400" b="1" dirty="0"/>
              <a:t>Option 2</a:t>
            </a:r>
            <a:r>
              <a:rPr lang="en-US" sz="2400" b="1" dirty="0" smtClean="0"/>
              <a:t>: </a:t>
            </a:r>
            <a:r>
              <a:rPr lang="en-US" sz="2400" dirty="0" smtClean="0"/>
              <a:t>Advise him to read 1 </a:t>
            </a:r>
            <a:r>
              <a:rPr lang="en-US" sz="2400" dirty="0" err="1" smtClean="0"/>
              <a:t>ruku</a:t>
            </a:r>
            <a:r>
              <a:rPr lang="en-US" sz="2400" dirty="0" smtClean="0"/>
              <a:t> of the Holy Quran in Arabic with translation.</a:t>
            </a:r>
            <a:endParaRPr lang="en-US" sz="2400" dirty="0"/>
          </a:p>
        </p:txBody>
      </p:sp>
      <p:sp>
        <p:nvSpPr>
          <p:cNvPr id="4" name="TextBox 3"/>
          <p:cNvSpPr txBox="1"/>
          <p:nvPr/>
        </p:nvSpPr>
        <p:spPr>
          <a:xfrm>
            <a:off x="657775" y="3893895"/>
            <a:ext cx="8343900" cy="1200329"/>
          </a:xfrm>
          <a:prstGeom prst="rect">
            <a:avLst/>
          </a:prstGeom>
          <a:noFill/>
        </p:spPr>
        <p:txBody>
          <a:bodyPr wrap="square" rtlCol="0">
            <a:spAutoFit/>
          </a:bodyPr>
          <a:lstStyle/>
          <a:p>
            <a:r>
              <a:rPr lang="en-US" sz="2400" b="1" dirty="0"/>
              <a:t>Option 3: </a:t>
            </a:r>
            <a:r>
              <a:rPr lang="en-US" sz="2400" dirty="0" smtClean="0"/>
              <a:t>Advise him to read 2-3 verses of the Holy Quran in Arabic with translation, focusing on the true message and instruction laid out.  </a:t>
            </a:r>
            <a:endParaRPr lang="en-US" sz="2400" dirty="0"/>
          </a:p>
        </p:txBody>
      </p:sp>
      <p:sp>
        <p:nvSpPr>
          <p:cNvPr id="6" name="TextBox 5"/>
          <p:cNvSpPr txBox="1"/>
          <p:nvPr/>
        </p:nvSpPr>
        <p:spPr>
          <a:xfrm>
            <a:off x="657775" y="5352557"/>
            <a:ext cx="8058678" cy="461665"/>
          </a:xfrm>
          <a:prstGeom prst="rect">
            <a:avLst/>
          </a:prstGeom>
          <a:noFill/>
        </p:spPr>
        <p:txBody>
          <a:bodyPr wrap="square" rtlCol="0">
            <a:spAutoFit/>
          </a:bodyPr>
          <a:lstStyle/>
          <a:p>
            <a:r>
              <a:rPr lang="en-US" sz="2400" b="1" dirty="0"/>
              <a:t>Option 4</a:t>
            </a:r>
            <a:r>
              <a:rPr lang="en-US" sz="2400" b="1" dirty="0" smtClean="0"/>
              <a:t>:</a:t>
            </a:r>
            <a:r>
              <a:rPr lang="en-US" sz="2400" dirty="0" smtClean="0"/>
              <a:t>  Any other response?</a:t>
            </a:r>
            <a:endParaRPr lang="en-US" sz="2400" dirty="0"/>
          </a:p>
        </p:txBody>
      </p:sp>
    </p:spTree>
    <p:extLst>
      <p:ext uri="{BB962C8B-B14F-4D97-AF65-F5344CB8AC3E}">
        <p14:creationId xmlns:p14="http://schemas.microsoft.com/office/powerpoint/2010/main" val="73745581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ctangle 5"/>
          <p:cNvSpPr/>
          <p:nvPr/>
        </p:nvSpPr>
        <p:spPr>
          <a:xfrm>
            <a:off x="0" y="1178908"/>
            <a:ext cx="9144000" cy="4893647"/>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err="1" smtClean="0">
                <a:solidFill>
                  <a:schemeClr val="tx1"/>
                </a:solidFill>
              </a:rPr>
              <a:t>Huzur</a:t>
            </a:r>
            <a:r>
              <a:rPr lang="en-US" sz="2400" dirty="0" smtClean="0">
                <a:solidFill>
                  <a:schemeClr val="tx1"/>
                </a:solidFill>
              </a:rPr>
              <a:t> (aba) said, “Recently </a:t>
            </a:r>
            <a:r>
              <a:rPr lang="en-US" sz="2400" dirty="0">
                <a:solidFill>
                  <a:schemeClr val="tx1"/>
                </a:solidFill>
              </a:rPr>
              <a:t>one of our detractors said that if the Promised Messiah </a:t>
            </a:r>
            <a:r>
              <a:rPr lang="en-US" sz="2400" dirty="0" smtClean="0">
                <a:solidFill>
                  <a:schemeClr val="tx1"/>
                </a:solidFill>
              </a:rPr>
              <a:t>(as) </a:t>
            </a:r>
            <a:r>
              <a:rPr lang="en-US" sz="2400" dirty="0">
                <a:solidFill>
                  <a:schemeClr val="tx1"/>
                </a:solidFill>
              </a:rPr>
              <a:t>was a Prophet why did he ask his Community to follow Imam Abu </a:t>
            </a:r>
            <a:r>
              <a:rPr lang="en-US" sz="2400" dirty="0" err="1">
                <a:solidFill>
                  <a:schemeClr val="tx1"/>
                </a:solidFill>
              </a:rPr>
              <a:t>Hanifah</a:t>
            </a:r>
            <a:r>
              <a:rPr lang="en-US" sz="2400" dirty="0">
                <a:solidFill>
                  <a:schemeClr val="tx1"/>
                </a:solidFill>
              </a:rPr>
              <a:t>. </a:t>
            </a:r>
            <a:r>
              <a:rPr lang="en-US" sz="2400" dirty="0" smtClean="0">
                <a:solidFill>
                  <a:schemeClr val="tx1"/>
                </a:solidFill>
              </a:rPr>
              <a:t>Promised </a:t>
            </a:r>
            <a:r>
              <a:rPr lang="en-US" sz="2400" dirty="0">
                <a:solidFill>
                  <a:schemeClr val="tx1"/>
                </a:solidFill>
              </a:rPr>
              <a:t>Messiah (on whom be peace) certainly did not say anywhere that Imam </a:t>
            </a:r>
            <a:r>
              <a:rPr lang="en-US" sz="2400" dirty="0" err="1">
                <a:solidFill>
                  <a:schemeClr val="tx1"/>
                </a:solidFill>
              </a:rPr>
              <a:t>Hanifah</a:t>
            </a:r>
            <a:r>
              <a:rPr lang="en-US" sz="2400" dirty="0">
                <a:solidFill>
                  <a:schemeClr val="tx1"/>
                </a:solidFill>
              </a:rPr>
              <a:t> should be followed but with reference to the Holy Qur’an once it was mentioned in an assembly of the Promised Messiah </a:t>
            </a:r>
            <a:r>
              <a:rPr lang="en-US" sz="2400" dirty="0" smtClean="0">
                <a:solidFill>
                  <a:schemeClr val="tx1"/>
                </a:solidFill>
              </a:rPr>
              <a:t>(as) </a:t>
            </a:r>
            <a:r>
              <a:rPr lang="en-US" sz="2400" dirty="0">
                <a:solidFill>
                  <a:schemeClr val="tx1"/>
                </a:solidFill>
              </a:rPr>
              <a:t>that according to Hanafi creed only reading the translation of the Qur’an was essential. The Promised Messiah </a:t>
            </a:r>
            <a:r>
              <a:rPr lang="en-US" sz="2400" dirty="0" smtClean="0">
                <a:solidFill>
                  <a:schemeClr val="tx1"/>
                </a:solidFill>
              </a:rPr>
              <a:t>(as) </a:t>
            </a:r>
            <a:r>
              <a:rPr lang="en-US" sz="2400" dirty="0">
                <a:solidFill>
                  <a:schemeClr val="tx1"/>
                </a:solidFill>
              </a:rPr>
              <a:t>replied, ‘if this was the creed of the great Imam, it was his mistake.’ </a:t>
            </a:r>
            <a:r>
              <a:rPr lang="en-US" sz="2400" dirty="0" smtClean="0">
                <a:solidFill>
                  <a:schemeClr val="tx1"/>
                </a:solidFill>
              </a:rPr>
              <a:t>God </a:t>
            </a:r>
            <a:r>
              <a:rPr lang="en-US" sz="2400" dirty="0">
                <a:solidFill>
                  <a:schemeClr val="tx1"/>
                </a:solidFill>
              </a:rPr>
              <a:t>sent the Promised Messiah (on whom be peace) as a source of real safeguard of the Qur’an in this age and he advised his Community to understand the Qur’an and to love it in numerous places</a:t>
            </a:r>
            <a:r>
              <a:rPr lang="en-US" sz="2400" dirty="0" smtClean="0">
                <a:solidFill>
                  <a:schemeClr val="tx1"/>
                </a:solidFill>
              </a:rPr>
              <a:t>.</a:t>
            </a:r>
          </a:p>
          <a:p>
            <a:endParaRPr lang="en-US" sz="800" dirty="0">
              <a:solidFill>
                <a:schemeClr val="tx1"/>
              </a:solidFill>
            </a:endParaRPr>
          </a:p>
          <a:p>
            <a:pPr algn="r"/>
            <a:r>
              <a:rPr lang="en-US" sz="2400" dirty="0">
                <a:solidFill>
                  <a:schemeClr val="tx1"/>
                </a:solidFill>
              </a:rPr>
              <a:t>(Excerpt from Friday Sermon, October 9, 2015</a:t>
            </a:r>
            <a:r>
              <a:rPr lang="en-US" sz="2400" dirty="0" smtClean="0">
                <a:solidFill>
                  <a:schemeClr val="tx1"/>
                </a:solidFill>
              </a:rPr>
              <a:t>)</a:t>
            </a:r>
            <a:endParaRPr lang="en-US" sz="2400" dirty="0">
              <a:solidFill>
                <a:schemeClr val="tx1"/>
              </a:solidFill>
            </a:endParaRPr>
          </a:p>
        </p:txBody>
      </p:sp>
      <p:sp>
        <p:nvSpPr>
          <p:cNvPr id="7" name="TextBox 6"/>
          <p:cNvSpPr txBox="1"/>
          <p:nvPr/>
        </p:nvSpPr>
        <p:spPr>
          <a:xfrm>
            <a:off x="4571999" y="455633"/>
            <a:ext cx="3136180" cy="400110"/>
          </a:xfrm>
          <a:prstGeom prst="rect">
            <a:avLst/>
          </a:prstGeom>
          <a:noFill/>
        </p:spPr>
        <p:txBody>
          <a:bodyPr wrap="none" rtlCol="0">
            <a:spAutoFit/>
          </a:bodyPr>
          <a:lstStyle/>
          <a:p>
            <a:r>
              <a:rPr lang="en-US" sz="2000" b="1" dirty="0" smtClean="0">
                <a:solidFill>
                  <a:schemeClr val="bg1"/>
                </a:solidFill>
              </a:rPr>
              <a:t>Guidance from Hazur (aba)</a:t>
            </a:r>
            <a:endParaRPr lang="en-US" sz="2000" b="1" dirty="0">
              <a:solidFill>
                <a:schemeClr val="bg1"/>
              </a:solidFill>
            </a:endParaRPr>
          </a:p>
        </p:txBody>
      </p:sp>
    </p:spTree>
    <p:extLst>
      <p:ext uri="{BB962C8B-B14F-4D97-AF65-F5344CB8AC3E}">
        <p14:creationId xmlns:p14="http://schemas.microsoft.com/office/powerpoint/2010/main" val="593861181"/>
      </p:ext>
    </p:extLst>
  </p:cSld>
  <p:clrMapOvr>
    <a:masterClrMapping/>
  </p:clrMapOvr>
  <p:transition spd="slow">
    <p:push dir="u"/>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4"/>
          <p:cNvSpPr/>
          <p:nvPr/>
        </p:nvSpPr>
        <p:spPr>
          <a:xfrm>
            <a:off x="0" y="1135906"/>
            <a:ext cx="9144000" cy="4961060"/>
          </a:xfrm>
          <a:prstGeom prst="rect">
            <a:avLst/>
          </a:prstGeom>
          <a:solidFill>
            <a:schemeClr val="accent2">
              <a:lumMod val="40000"/>
              <a:lumOff val="60000"/>
              <a:alpha val="4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138246" y="2216052"/>
            <a:ext cx="4071019" cy="2800767"/>
          </a:xfrm>
          <a:prstGeom prst="rect">
            <a:avLst/>
          </a:prstGeom>
          <a:noFill/>
        </p:spPr>
        <p:txBody>
          <a:bodyPr wrap="square" rtlCol="0">
            <a:spAutoFit/>
          </a:bodyPr>
          <a:lstStyle/>
          <a:p>
            <a:pPr algn="just"/>
            <a:r>
              <a:rPr lang="en-US" sz="2200" dirty="0" smtClean="0"/>
              <a:t>A fellow Ahmadi brother confides in you that he doesn’t feel that reading the Holy Quran is as  important in today’s world which is why we now have the writings of the Promised Messiah and Hazur’s sermons.  What is your main response to him?</a:t>
            </a:r>
            <a:endParaRPr lang="en-US" sz="2200" dirty="0"/>
          </a:p>
        </p:txBody>
      </p:sp>
      <p:sp>
        <p:nvSpPr>
          <p:cNvPr id="3" name="TextBox 2"/>
          <p:cNvSpPr txBox="1"/>
          <p:nvPr/>
        </p:nvSpPr>
        <p:spPr>
          <a:xfrm>
            <a:off x="566584" y="1291259"/>
            <a:ext cx="3214341" cy="769441"/>
          </a:xfrm>
          <a:prstGeom prst="rect">
            <a:avLst/>
          </a:prstGeom>
          <a:noFill/>
        </p:spPr>
        <p:txBody>
          <a:bodyPr wrap="none" rtlCol="0">
            <a:spAutoFit/>
          </a:bodyPr>
          <a:lstStyle/>
          <a:p>
            <a:r>
              <a:rPr lang="en-US" sz="4400" b="1" dirty="0" smtClean="0"/>
              <a:t>Discussion III</a:t>
            </a:r>
            <a:endParaRPr lang="en-US" sz="4400" b="1" dirty="0"/>
          </a:p>
        </p:txBody>
      </p:sp>
      <p:pic>
        <p:nvPicPr>
          <p:cNvPr id="7" name="Picture 6"/>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283849" y="1291259"/>
            <a:ext cx="3323122" cy="4691024"/>
          </a:xfrm>
          <a:prstGeom prst="rect">
            <a:avLst/>
          </a:prstGeom>
        </p:spPr>
      </p:pic>
    </p:spTree>
    <p:extLst>
      <p:ext uri="{BB962C8B-B14F-4D97-AF65-F5344CB8AC3E}">
        <p14:creationId xmlns:p14="http://schemas.microsoft.com/office/powerpoint/2010/main" val="1540241568"/>
      </p:ext>
    </p:extLst>
  </p:cSld>
  <p:clrMapOvr>
    <a:masterClrMapping/>
  </p:clrMapOvr>
  <p:transition spd="slow">
    <p:randomBar dir="ver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4"/>
          <p:cNvSpPr/>
          <p:nvPr/>
        </p:nvSpPr>
        <p:spPr>
          <a:xfrm>
            <a:off x="0" y="1135906"/>
            <a:ext cx="9144000" cy="4961060"/>
          </a:xfrm>
          <a:prstGeom prst="rect">
            <a:avLst/>
          </a:prstGeom>
          <a:solidFill>
            <a:schemeClr val="accent2">
              <a:lumMod val="40000"/>
              <a:lumOff val="60000"/>
              <a:alpha val="4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2" name="TextBox 1"/>
          <p:cNvSpPr txBox="1"/>
          <p:nvPr/>
        </p:nvSpPr>
        <p:spPr>
          <a:xfrm>
            <a:off x="692560" y="1319935"/>
            <a:ext cx="7627556" cy="1107996"/>
          </a:xfrm>
          <a:prstGeom prst="rect">
            <a:avLst/>
          </a:prstGeom>
          <a:noFill/>
        </p:spPr>
        <p:txBody>
          <a:bodyPr wrap="square" rtlCol="0">
            <a:spAutoFit/>
          </a:bodyPr>
          <a:lstStyle/>
          <a:p>
            <a:r>
              <a:rPr lang="en-US" sz="2200" b="1" dirty="0"/>
              <a:t>Option 1</a:t>
            </a:r>
            <a:r>
              <a:rPr lang="en-US" sz="2200" b="1" dirty="0" smtClean="0"/>
              <a:t>: </a:t>
            </a:r>
            <a:r>
              <a:rPr lang="en-US" sz="2200" dirty="0" smtClean="0"/>
              <a:t>Explain to him that the Holy Quran is unique in that it can be applied to any individual and for any time period after the advent of the Holy Prophet (saws)</a:t>
            </a:r>
            <a:endParaRPr lang="en-US" sz="2200" dirty="0"/>
          </a:p>
        </p:txBody>
      </p:sp>
      <p:sp>
        <p:nvSpPr>
          <p:cNvPr id="3" name="TextBox 2"/>
          <p:cNvSpPr txBox="1"/>
          <p:nvPr/>
        </p:nvSpPr>
        <p:spPr>
          <a:xfrm>
            <a:off x="717126" y="2486268"/>
            <a:ext cx="7736991" cy="1107996"/>
          </a:xfrm>
          <a:prstGeom prst="rect">
            <a:avLst/>
          </a:prstGeom>
          <a:noFill/>
        </p:spPr>
        <p:txBody>
          <a:bodyPr wrap="square" rtlCol="0">
            <a:spAutoFit/>
          </a:bodyPr>
          <a:lstStyle/>
          <a:p>
            <a:r>
              <a:rPr lang="en-US" sz="2200" b="1" dirty="0"/>
              <a:t>Option 2: </a:t>
            </a:r>
            <a:r>
              <a:rPr lang="en-US" sz="2200" dirty="0" smtClean="0"/>
              <a:t>Explain that the Promised Messiah (as) was sent to interpret the Holy Quran for us for modern times.  Focus on reading his 80+ writings.</a:t>
            </a:r>
            <a:endParaRPr lang="en-US" sz="2200" dirty="0"/>
          </a:p>
        </p:txBody>
      </p:sp>
      <p:sp>
        <p:nvSpPr>
          <p:cNvPr id="4" name="TextBox 3"/>
          <p:cNvSpPr txBox="1"/>
          <p:nvPr/>
        </p:nvSpPr>
        <p:spPr>
          <a:xfrm>
            <a:off x="758222" y="3676861"/>
            <a:ext cx="7496232" cy="1446550"/>
          </a:xfrm>
          <a:prstGeom prst="rect">
            <a:avLst/>
          </a:prstGeom>
          <a:noFill/>
        </p:spPr>
        <p:txBody>
          <a:bodyPr wrap="square" rtlCol="0">
            <a:spAutoFit/>
          </a:bodyPr>
          <a:lstStyle/>
          <a:p>
            <a:r>
              <a:rPr lang="en-US" sz="2200" b="1" dirty="0"/>
              <a:t>Option 3: </a:t>
            </a:r>
            <a:r>
              <a:rPr lang="en-US" sz="2200" dirty="0" smtClean="0"/>
              <a:t>We need to prioritize listening to Hazur’s sermons as they effectively summarize the guidance of the Holy Quran through the lens of the teachings of the Holy Prophet and Promised Messiah to be applied to today’s issues.</a:t>
            </a:r>
            <a:endParaRPr lang="en-US" sz="2200" dirty="0"/>
          </a:p>
        </p:txBody>
      </p:sp>
      <p:sp>
        <p:nvSpPr>
          <p:cNvPr id="6" name="TextBox 5"/>
          <p:cNvSpPr txBox="1"/>
          <p:nvPr/>
        </p:nvSpPr>
        <p:spPr>
          <a:xfrm>
            <a:off x="783749" y="5182904"/>
            <a:ext cx="8058678" cy="461665"/>
          </a:xfrm>
          <a:prstGeom prst="rect">
            <a:avLst/>
          </a:prstGeom>
          <a:noFill/>
        </p:spPr>
        <p:txBody>
          <a:bodyPr wrap="square" rtlCol="0">
            <a:spAutoFit/>
          </a:bodyPr>
          <a:lstStyle/>
          <a:p>
            <a:r>
              <a:rPr lang="en-US" sz="2400" b="1" dirty="0"/>
              <a:t>Option 4</a:t>
            </a:r>
            <a:r>
              <a:rPr lang="en-US" sz="2400" b="1" dirty="0" smtClean="0"/>
              <a:t>:</a:t>
            </a:r>
            <a:r>
              <a:rPr lang="en-US" sz="2400" dirty="0" smtClean="0"/>
              <a:t>  Any other response?</a:t>
            </a:r>
            <a:endParaRPr lang="en-US" sz="2400" dirty="0"/>
          </a:p>
        </p:txBody>
      </p:sp>
    </p:spTree>
    <p:extLst>
      <p:ext uri="{BB962C8B-B14F-4D97-AF65-F5344CB8AC3E}">
        <p14:creationId xmlns:p14="http://schemas.microsoft.com/office/powerpoint/2010/main" val="1116760125"/>
      </p:ext>
    </p:extLst>
  </p:cSld>
  <p:clrMapOvr>
    <a:masterClrMapping/>
  </p:clrMapOvr>
  <p:transition spd="slow">
    <p:wip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4"/>
          <p:cNvSpPr/>
          <p:nvPr/>
        </p:nvSpPr>
        <p:spPr>
          <a:xfrm>
            <a:off x="0" y="1135906"/>
            <a:ext cx="9144000" cy="4961060"/>
          </a:xfrm>
          <a:prstGeom prst="rect">
            <a:avLst/>
          </a:prstGeom>
          <a:solidFill>
            <a:schemeClr val="accent2">
              <a:lumMod val="40000"/>
              <a:lumOff val="60000"/>
              <a:alpha val="4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576518" y="1983510"/>
            <a:ext cx="8160898" cy="3539430"/>
          </a:xfrm>
          <a:prstGeom prst="rect">
            <a:avLst/>
          </a:prstGeom>
        </p:spPr>
        <p:txBody>
          <a:bodyPr wrap="square">
            <a:spAutoFit/>
          </a:bodyPr>
          <a:lstStyle/>
          <a:p>
            <a:r>
              <a:rPr lang="en-US" sz="2800" dirty="0"/>
              <a:t>It is a specialty of the Holy Quran and it imparts its teachings to all the three types of the people. One and the same thing educates (produces workable teaching) the illiterate, the man of the moderate knowledge and understanding and to the highly talented philosopher. Indeed this place of pride belongs to the Holy Quran and to no other book that every type of people is blessed through it according to his personal capacity. </a:t>
            </a:r>
            <a:endParaRPr lang="en-US" sz="2000" dirty="0"/>
          </a:p>
        </p:txBody>
      </p:sp>
      <p:sp>
        <p:nvSpPr>
          <p:cNvPr id="3" name="TextBox 2"/>
          <p:cNvSpPr txBox="1"/>
          <p:nvPr/>
        </p:nvSpPr>
        <p:spPr>
          <a:xfrm>
            <a:off x="112695" y="1239352"/>
            <a:ext cx="8917506" cy="707886"/>
          </a:xfrm>
          <a:prstGeom prst="rect">
            <a:avLst/>
          </a:prstGeom>
          <a:noFill/>
        </p:spPr>
        <p:txBody>
          <a:bodyPr wrap="none" rtlCol="0">
            <a:spAutoFit/>
          </a:bodyPr>
          <a:lstStyle/>
          <a:p>
            <a:r>
              <a:rPr lang="en-US" sz="4000" b="1" dirty="0" smtClean="0"/>
              <a:t>Holy Quran is for PAST, PRESENT, FUTURE</a:t>
            </a:r>
            <a:endParaRPr lang="en-US" sz="4000" b="1" dirty="0"/>
          </a:p>
        </p:txBody>
      </p:sp>
      <p:sp>
        <p:nvSpPr>
          <p:cNvPr id="6" name="TextBox 5"/>
          <p:cNvSpPr txBox="1"/>
          <p:nvPr/>
        </p:nvSpPr>
        <p:spPr>
          <a:xfrm>
            <a:off x="4292246" y="437692"/>
            <a:ext cx="4628318" cy="400110"/>
          </a:xfrm>
          <a:prstGeom prst="rect">
            <a:avLst/>
          </a:prstGeom>
          <a:noFill/>
        </p:spPr>
        <p:txBody>
          <a:bodyPr wrap="none" rtlCol="0">
            <a:spAutoFit/>
          </a:bodyPr>
          <a:lstStyle/>
          <a:p>
            <a:r>
              <a:rPr lang="en-US" sz="2000" b="1" dirty="0" smtClean="0">
                <a:solidFill>
                  <a:schemeClr val="bg1"/>
                </a:solidFill>
              </a:rPr>
              <a:t>Guidance from the Promised Messiah (as)</a:t>
            </a:r>
            <a:endParaRPr lang="en-US" sz="2000" b="1" dirty="0">
              <a:solidFill>
                <a:schemeClr val="bg1"/>
              </a:solidFill>
            </a:endParaRPr>
          </a:p>
        </p:txBody>
      </p:sp>
      <p:sp>
        <p:nvSpPr>
          <p:cNvPr id="4" name="Rectangle 3"/>
          <p:cNvSpPr/>
          <p:nvPr/>
        </p:nvSpPr>
        <p:spPr>
          <a:xfrm>
            <a:off x="6037552" y="5561104"/>
            <a:ext cx="2477473" cy="369332"/>
          </a:xfrm>
          <a:prstGeom prst="rect">
            <a:avLst/>
          </a:prstGeom>
        </p:spPr>
        <p:txBody>
          <a:bodyPr wrap="none">
            <a:spAutoFit/>
          </a:bodyPr>
          <a:lstStyle/>
          <a:p>
            <a:pPr algn="r"/>
            <a:r>
              <a:rPr lang="en-US" dirty="0"/>
              <a:t>(</a:t>
            </a:r>
            <a:r>
              <a:rPr lang="en-US" dirty="0" err="1"/>
              <a:t>Malfoozat</a:t>
            </a:r>
            <a:r>
              <a:rPr lang="en-US" dirty="0"/>
              <a:t> Vol. I, p. 212)</a:t>
            </a:r>
          </a:p>
        </p:txBody>
      </p:sp>
    </p:spTree>
    <p:extLst>
      <p:ext uri="{BB962C8B-B14F-4D97-AF65-F5344CB8AC3E}">
        <p14:creationId xmlns:p14="http://schemas.microsoft.com/office/powerpoint/2010/main" val="31982136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499145" y="454871"/>
            <a:ext cx="5304914" cy="400110"/>
          </a:xfrm>
          <a:prstGeom prst="rect">
            <a:avLst/>
          </a:prstGeom>
          <a:noFill/>
        </p:spPr>
        <p:txBody>
          <a:bodyPr wrap="none" rtlCol="0">
            <a:spAutoFit/>
          </a:bodyPr>
          <a:lstStyle/>
          <a:p>
            <a:r>
              <a:rPr lang="en-US" sz="2000" b="1" dirty="0" smtClean="0">
                <a:solidFill>
                  <a:schemeClr val="bg1"/>
                </a:solidFill>
              </a:rPr>
              <a:t>A Short Video from Friday Sermon, Dec 16, 2011</a:t>
            </a:r>
            <a:endParaRPr lang="en-US" sz="2000" b="1" dirty="0">
              <a:solidFill>
                <a:schemeClr val="bg1"/>
              </a:solidFill>
            </a:endParaRPr>
          </a:p>
        </p:txBody>
      </p:sp>
      <p:pic>
        <p:nvPicPr>
          <p:cNvPr id="4" name="Topic 2 Reciting HQ with subtitles.mp4">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1016000" y="1124185"/>
            <a:ext cx="7380112" cy="4920075"/>
          </a:xfrm>
          <a:prstGeom prst="rect">
            <a:avLst/>
          </a:prstGeom>
        </p:spPr>
      </p:pic>
    </p:spTree>
    <p:extLst>
      <p:ext uri="{BB962C8B-B14F-4D97-AF65-F5344CB8AC3E}">
        <p14:creationId xmlns:p14="http://schemas.microsoft.com/office/powerpoint/2010/main" val="4139713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5312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4"/>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4"/>
                                        </p:tgtEl>
                                      </p:cBhvr>
                                    </p:cmd>
                                  </p:childTnLst>
                                </p:cTn>
                              </p:par>
                            </p:childTnLst>
                          </p:cTn>
                        </p:par>
                      </p:childTnLst>
                    </p:cTn>
                  </p:par>
                </p:childTnLst>
              </p:cTn>
              <p:nextCondLst>
                <p:cond evt="onClick" delay="0">
                  <p:tgtEl>
                    <p:spTgt spid="4"/>
                  </p:tgtEl>
                </p:cond>
              </p:nextCondLst>
            </p:seq>
            <p:video>
              <p:cMediaNode vol="80000">
                <p:cTn id="12" fill="hold" display="0">
                  <p:stCondLst>
                    <p:cond delay="indefinite"/>
                  </p:stCondLst>
                </p:cTn>
                <p:tgtEl>
                  <p:spTgt spid="4"/>
                </p:tgtEl>
              </p:cMediaNode>
            </p:vide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5192478" y="497204"/>
            <a:ext cx="2308645" cy="400110"/>
          </a:xfrm>
          <a:prstGeom prst="rect">
            <a:avLst/>
          </a:prstGeom>
          <a:noFill/>
        </p:spPr>
        <p:txBody>
          <a:bodyPr wrap="none" rtlCol="0">
            <a:spAutoFit/>
          </a:bodyPr>
          <a:lstStyle/>
          <a:p>
            <a:r>
              <a:rPr lang="en-US" sz="2000" b="1" dirty="0" smtClean="0">
                <a:solidFill>
                  <a:schemeClr val="bg1"/>
                </a:solidFill>
              </a:rPr>
              <a:t>Translation of video</a:t>
            </a:r>
            <a:endParaRPr lang="en-US" sz="2000" b="1" dirty="0">
              <a:solidFill>
                <a:schemeClr val="bg1"/>
              </a:solidFill>
            </a:endParaRPr>
          </a:p>
        </p:txBody>
      </p:sp>
      <p:sp>
        <p:nvSpPr>
          <p:cNvPr id="4" name="Rectangle 3"/>
          <p:cNvSpPr/>
          <p:nvPr/>
        </p:nvSpPr>
        <p:spPr>
          <a:xfrm>
            <a:off x="0" y="1188241"/>
            <a:ext cx="9143999" cy="4801315"/>
          </a:xfrm>
          <a:prstGeom prst="rect">
            <a:avLst/>
          </a:prstGeom>
        </p:spPr>
        <p:txBody>
          <a:bodyPr wrap="square">
            <a:spAutoFit/>
          </a:bodyPr>
          <a:lstStyle/>
          <a:p>
            <a:r>
              <a:rPr lang="en-US" dirty="0"/>
              <a:t>In this era, </a:t>
            </a:r>
            <a:r>
              <a:rPr lang="en-US" dirty="0" err="1"/>
              <a:t>Hazrat</a:t>
            </a:r>
            <a:r>
              <a:rPr lang="en-US" dirty="0"/>
              <a:t> </a:t>
            </a:r>
            <a:r>
              <a:rPr lang="en-US" dirty="0" err="1"/>
              <a:t>Massiah</a:t>
            </a:r>
            <a:r>
              <a:rPr lang="en-US" dirty="0"/>
              <a:t> Maud (as) has made an immense effort, and this was the purpose of his coming, that we give precedence to the Holy Quran, more than anything else in this world. And give it such an honor that nothing else can compete with that. We don’t only limit our honoring of the Holy Quran to what generally non-</a:t>
            </a:r>
            <a:r>
              <a:rPr lang="en-US" dirty="0" err="1"/>
              <a:t>Ahmadi</a:t>
            </a:r>
            <a:r>
              <a:rPr lang="en-US" dirty="0"/>
              <a:t> Muslims do by putting the Holy Quran in beautiful covers, in beautiful shelves and beautiful boxes. The real honor of the Holy Quran and its love is to try your best to act on its commandments. And that we make its do’s and don’ts part of our lives. From whatever, God has forbidden us, we refrain from that. And for what has been commanded us to do, we try our best to do that using all our abilities and powers. Keeping the fear of Allah in our hearts, it [the Holy Quran] should be recited. </a:t>
            </a:r>
            <a:r>
              <a:rPr lang="en-US" dirty="0" err="1"/>
              <a:t>Hazrat</a:t>
            </a:r>
            <a:r>
              <a:rPr lang="en-US" dirty="0"/>
              <a:t> </a:t>
            </a:r>
            <a:r>
              <a:rPr lang="en-US" dirty="0" err="1"/>
              <a:t>Masih</a:t>
            </a:r>
            <a:r>
              <a:rPr lang="en-US" dirty="0"/>
              <a:t> Maud (as), at many places in his books, and spoken words, has described importance of the Holy Quran. He has laid out those expectations which he has from an </a:t>
            </a:r>
            <a:r>
              <a:rPr lang="en-US" dirty="0" err="1"/>
              <a:t>Ahmadi</a:t>
            </a:r>
            <a:r>
              <a:rPr lang="en-US" dirty="0"/>
              <a:t> or a person who has done the </a:t>
            </a:r>
            <a:r>
              <a:rPr lang="en-US" dirty="0" err="1"/>
              <a:t>Bai’at</a:t>
            </a:r>
            <a:r>
              <a:rPr lang="en-US" dirty="0"/>
              <a:t>. So, it is essential for us to fill our homes with the recitation of the Holy Quran. It is also needed that we read the translation along with its recitation. So that we can understand its commandments. At homes, in front of the children, it should be attempted that along with its recitation, we talk about and devise various ways to understand its meaning. We should not make a habit to do mere recitation. Rather we should try to bring up various small matters from the Holy Quran and present in front of children so that they begin to like it. </a:t>
            </a:r>
          </a:p>
        </p:txBody>
      </p:sp>
    </p:spTree>
    <p:extLst>
      <p:ext uri="{BB962C8B-B14F-4D97-AF65-F5344CB8AC3E}">
        <p14:creationId xmlns:p14="http://schemas.microsoft.com/office/powerpoint/2010/main" val="118645493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p:cNvSpPr/>
          <p:nvPr/>
        </p:nvSpPr>
        <p:spPr>
          <a:xfrm>
            <a:off x="4845831" y="305924"/>
            <a:ext cx="2808416" cy="1200329"/>
          </a:xfrm>
          <a:prstGeom prst="rect">
            <a:avLst/>
          </a:prstGeom>
        </p:spPr>
        <p:txBody>
          <a:bodyPr wrap="square">
            <a:spAutoFit/>
          </a:bodyPr>
          <a:lstStyle/>
          <a:p>
            <a:r>
              <a:rPr lang="x-none" sz="3600" b="1" dirty="0">
                <a:solidFill>
                  <a:schemeClr val="bg1"/>
                </a:solidFill>
              </a:rPr>
              <a:t>اپنے جائزے لیں -</a:t>
            </a:r>
            <a:endParaRPr lang="en-US" sz="3600" b="1" dirty="0">
              <a:solidFill>
                <a:schemeClr val="bg1"/>
              </a:solidFill>
            </a:endParaRPr>
          </a:p>
        </p:txBody>
      </p:sp>
      <p:sp>
        <p:nvSpPr>
          <p:cNvPr id="5" name="Title 1"/>
          <p:cNvSpPr txBox="1">
            <a:spLocks/>
          </p:cNvSpPr>
          <p:nvPr/>
        </p:nvSpPr>
        <p:spPr>
          <a:xfrm>
            <a:off x="3994807" y="890705"/>
            <a:ext cx="4315389" cy="588775"/>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b="1" dirty="0" smtClean="0">
                <a:solidFill>
                  <a:srgbClr val="000000"/>
                </a:solidFill>
              </a:rPr>
              <a:t>Self analyze </a:t>
            </a:r>
            <a:r>
              <a:rPr lang="en-US" sz="3200" b="1" dirty="0">
                <a:solidFill>
                  <a:srgbClr val="000000"/>
                </a:solidFill>
              </a:rPr>
              <a:t>y</a:t>
            </a:r>
            <a:r>
              <a:rPr lang="en-US" sz="3200" b="1" dirty="0" smtClean="0">
                <a:solidFill>
                  <a:srgbClr val="000000"/>
                </a:solidFill>
              </a:rPr>
              <a:t>ourself, KMV</a:t>
            </a:r>
            <a:endParaRPr lang="en-US" sz="3200" b="1" dirty="0">
              <a:solidFill>
                <a:srgbClr val="000000"/>
              </a:solidFill>
            </a:endParaRPr>
          </a:p>
        </p:txBody>
      </p:sp>
      <p:sp>
        <p:nvSpPr>
          <p:cNvPr id="6" name="Title 1"/>
          <p:cNvSpPr txBox="1">
            <a:spLocks/>
          </p:cNvSpPr>
          <p:nvPr/>
        </p:nvSpPr>
        <p:spPr>
          <a:xfrm>
            <a:off x="595746" y="1232851"/>
            <a:ext cx="5153971"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smtClean="0"/>
              <a:t>Where do we stand?</a:t>
            </a:r>
            <a:endParaRPr lang="en-US" b="1" dirty="0"/>
          </a:p>
        </p:txBody>
      </p:sp>
      <p:sp>
        <p:nvSpPr>
          <p:cNvPr id="7" name="Content Placeholder 3"/>
          <p:cNvSpPr>
            <a:spLocks noGrp="1"/>
          </p:cNvSpPr>
          <p:nvPr>
            <p:ph idx="1"/>
          </p:nvPr>
        </p:nvSpPr>
        <p:spPr>
          <a:xfrm>
            <a:off x="630009" y="2252635"/>
            <a:ext cx="8416713" cy="3195224"/>
          </a:xfrm>
        </p:spPr>
        <p:txBody>
          <a:bodyPr>
            <a:noAutofit/>
          </a:bodyPr>
          <a:lstStyle/>
          <a:p>
            <a:pPr marL="0" indent="0">
              <a:buNone/>
            </a:pPr>
            <a:r>
              <a:rPr lang="en-US" dirty="0" smtClean="0">
                <a:solidFill>
                  <a:srgbClr val="000000"/>
                </a:solidFill>
              </a:rPr>
              <a:t>In the past week, </a:t>
            </a:r>
          </a:p>
          <a:p>
            <a:r>
              <a:rPr lang="en-US" dirty="0" smtClean="0">
                <a:solidFill>
                  <a:srgbClr val="000000"/>
                </a:solidFill>
              </a:rPr>
              <a:t>how many </a:t>
            </a:r>
            <a:r>
              <a:rPr lang="en-US" dirty="0" err="1" smtClean="0">
                <a:solidFill>
                  <a:srgbClr val="000000"/>
                </a:solidFill>
              </a:rPr>
              <a:t>rukus</a:t>
            </a:r>
            <a:r>
              <a:rPr lang="en-US" dirty="0" smtClean="0">
                <a:solidFill>
                  <a:srgbClr val="000000"/>
                </a:solidFill>
              </a:rPr>
              <a:t> did you read in Arabic?</a:t>
            </a:r>
          </a:p>
          <a:p>
            <a:r>
              <a:rPr lang="en-US" dirty="0" smtClean="0">
                <a:solidFill>
                  <a:srgbClr val="000000"/>
                </a:solidFill>
              </a:rPr>
              <a:t>How many </a:t>
            </a:r>
            <a:r>
              <a:rPr lang="en-US" dirty="0" err="1" smtClean="0">
                <a:solidFill>
                  <a:srgbClr val="000000"/>
                </a:solidFill>
              </a:rPr>
              <a:t>rukus</a:t>
            </a:r>
            <a:r>
              <a:rPr lang="en-US" dirty="0" smtClean="0">
                <a:solidFill>
                  <a:srgbClr val="000000"/>
                </a:solidFill>
              </a:rPr>
              <a:t> did you read in your native language?</a:t>
            </a:r>
          </a:p>
          <a:p>
            <a:r>
              <a:rPr lang="en-US" dirty="0" smtClean="0">
                <a:solidFill>
                  <a:srgbClr val="000000"/>
                </a:solidFill>
              </a:rPr>
              <a:t>How many </a:t>
            </a:r>
            <a:r>
              <a:rPr lang="en-US" dirty="0" err="1" smtClean="0">
                <a:solidFill>
                  <a:srgbClr val="000000"/>
                </a:solidFill>
              </a:rPr>
              <a:t>rukus</a:t>
            </a:r>
            <a:r>
              <a:rPr lang="en-US" dirty="0" smtClean="0">
                <a:solidFill>
                  <a:srgbClr val="000000"/>
                </a:solidFill>
              </a:rPr>
              <a:t> did you read deeply with full pondering over the meanings of the words of the Holy Quran and apply to your life’s activities?</a:t>
            </a:r>
          </a:p>
          <a:p>
            <a:pPr marL="0" indent="0" algn="ctr">
              <a:buNone/>
            </a:pPr>
            <a:r>
              <a:rPr lang="en-US" b="1" dirty="0" smtClean="0">
                <a:solidFill>
                  <a:srgbClr val="000000"/>
                </a:solidFill>
              </a:rPr>
              <a:t>Add the three numbers together.</a:t>
            </a:r>
          </a:p>
          <a:p>
            <a:pPr marL="0" indent="0" algn="ctr">
              <a:buNone/>
            </a:pPr>
            <a:r>
              <a:rPr lang="en-US" b="1" dirty="0" smtClean="0">
                <a:solidFill>
                  <a:srgbClr val="000000"/>
                </a:solidFill>
              </a:rPr>
              <a:t>(Keep it to yourself.. the “score” is for you!)</a:t>
            </a:r>
            <a:endParaRPr lang="en-US" b="1" dirty="0">
              <a:solidFill>
                <a:srgbClr val="000000"/>
              </a:solidFill>
            </a:endParaRPr>
          </a:p>
        </p:txBody>
      </p:sp>
    </p:spTree>
    <p:extLst>
      <p:ext uri="{BB962C8B-B14F-4D97-AF65-F5344CB8AC3E}">
        <p14:creationId xmlns:p14="http://schemas.microsoft.com/office/powerpoint/2010/main" val="38529197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75686" y="1117655"/>
            <a:ext cx="7886700" cy="1325563"/>
          </a:xfrm>
        </p:spPr>
        <p:txBody>
          <a:bodyPr/>
          <a:lstStyle/>
          <a:p>
            <a:r>
              <a:rPr lang="en-US" b="1" dirty="0" smtClean="0"/>
              <a:t>AGENDA</a:t>
            </a:r>
            <a:endParaRPr lang="en-US" b="1" dirty="0"/>
          </a:p>
        </p:txBody>
      </p:sp>
      <p:sp>
        <p:nvSpPr>
          <p:cNvPr id="3" name="Content Placeholder 2"/>
          <p:cNvSpPr>
            <a:spLocks noGrp="1"/>
          </p:cNvSpPr>
          <p:nvPr>
            <p:ph idx="1"/>
          </p:nvPr>
        </p:nvSpPr>
        <p:spPr>
          <a:xfrm>
            <a:off x="663926" y="2334056"/>
            <a:ext cx="7886700" cy="4351338"/>
          </a:xfrm>
        </p:spPr>
        <p:txBody>
          <a:bodyPr>
            <a:normAutofit lnSpcReduction="10000"/>
          </a:bodyPr>
          <a:lstStyle/>
          <a:p>
            <a:r>
              <a:rPr lang="en-US" dirty="0" smtClean="0"/>
              <a:t>Recitation of the Holy Quran (2:1-3)		</a:t>
            </a:r>
          </a:p>
          <a:p>
            <a:r>
              <a:rPr lang="en-US" dirty="0" smtClean="0"/>
              <a:t>Pledge</a:t>
            </a:r>
          </a:p>
          <a:p>
            <a:r>
              <a:rPr lang="en-US" dirty="0" smtClean="0"/>
              <a:t>Reminder: Congregational </a:t>
            </a:r>
            <a:r>
              <a:rPr lang="en-US" dirty="0"/>
              <a:t>Prayers </a:t>
            </a:r>
            <a:r>
              <a:rPr lang="en-US" dirty="0" smtClean="0"/>
              <a:t>		</a:t>
            </a:r>
          </a:p>
          <a:p>
            <a:r>
              <a:rPr lang="en-US" dirty="0" smtClean="0"/>
              <a:t>Monthly topic: Is the Holy Quran a part of our lives</a:t>
            </a:r>
            <a:endParaRPr lang="en-US" dirty="0"/>
          </a:p>
          <a:p>
            <a:r>
              <a:rPr lang="en-US" dirty="0" smtClean="0"/>
              <a:t>Health topic: Nutrition</a:t>
            </a:r>
            <a:endParaRPr lang="en-US" dirty="0"/>
          </a:p>
          <a:p>
            <a:r>
              <a:rPr lang="en-US" dirty="0" smtClean="0"/>
              <a:t>National Reminders/announcements</a:t>
            </a:r>
          </a:p>
          <a:p>
            <a:r>
              <a:rPr lang="en-US" dirty="0" smtClean="0"/>
              <a:t>Local Reminders/announcements			</a:t>
            </a:r>
          </a:p>
          <a:p>
            <a:r>
              <a:rPr lang="en-US" dirty="0" err="1" smtClean="0"/>
              <a:t>Dua</a:t>
            </a:r>
            <a:endParaRPr lang="en-US" dirty="0" smtClean="0"/>
          </a:p>
          <a:p>
            <a:pPr marL="0" indent="0">
              <a:buNone/>
            </a:pPr>
            <a:r>
              <a:rPr lang="en-US" dirty="0" smtClean="0"/>
              <a:t>								</a:t>
            </a:r>
          </a:p>
        </p:txBody>
      </p:sp>
    </p:spTree>
    <p:extLst>
      <p:ext uri="{BB962C8B-B14F-4D97-AF65-F5344CB8AC3E}">
        <p14:creationId xmlns:p14="http://schemas.microsoft.com/office/powerpoint/2010/main" val="165030069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Left-Right Arrow 5"/>
          <p:cNvSpPr/>
          <p:nvPr/>
        </p:nvSpPr>
        <p:spPr>
          <a:xfrm>
            <a:off x="795867" y="2132573"/>
            <a:ext cx="7806266" cy="1168400"/>
          </a:xfrm>
          <a:prstGeom prst="leftRightArrow">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08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TextBox 6"/>
          <p:cNvSpPr txBox="1"/>
          <p:nvPr/>
        </p:nvSpPr>
        <p:spPr>
          <a:xfrm>
            <a:off x="795867" y="3439255"/>
            <a:ext cx="2421466" cy="2308324"/>
          </a:xfrm>
          <a:prstGeom prst="rect">
            <a:avLst/>
          </a:prstGeom>
          <a:noFill/>
        </p:spPr>
        <p:txBody>
          <a:bodyPr wrap="square" rtlCol="0">
            <a:spAutoFit/>
          </a:bodyPr>
          <a:lstStyle/>
          <a:p>
            <a:pPr algn="ctr"/>
            <a:r>
              <a:rPr lang="en-US" sz="2400" dirty="0" smtClean="0"/>
              <a:t>Make reading the Holy Quran part of your daily routine.  Don’t just read the Arabic “blindly.”</a:t>
            </a:r>
            <a:endParaRPr lang="en-US" sz="2400" dirty="0"/>
          </a:p>
        </p:txBody>
      </p:sp>
      <p:sp>
        <p:nvSpPr>
          <p:cNvPr id="8" name="TextBox 7"/>
          <p:cNvSpPr txBox="1"/>
          <p:nvPr/>
        </p:nvSpPr>
        <p:spPr>
          <a:xfrm>
            <a:off x="3488267" y="3439255"/>
            <a:ext cx="2421466" cy="2308324"/>
          </a:xfrm>
          <a:prstGeom prst="rect">
            <a:avLst/>
          </a:prstGeom>
          <a:noFill/>
        </p:spPr>
        <p:txBody>
          <a:bodyPr wrap="square" rtlCol="0">
            <a:spAutoFit/>
          </a:bodyPr>
          <a:lstStyle/>
          <a:p>
            <a:pPr algn="ctr"/>
            <a:r>
              <a:rPr lang="en-US" sz="2400" dirty="0" smtClean="0"/>
              <a:t>Make an earnest effort to focus on regularity and with deeper study of the meaning.</a:t>
            </a:r>
            <a:endParaRPr lang="en-US" sz="2400" dirty="0"/>
          </a:p>
        </p:txBody>
      </p:sp>
      <p:sp>
        <p:nvSpPr>
          <p:cNvPr id="9" name="TextBox 8"/>
          <p:cNvSpPr txBox="1"/>
          <p:nvPr/>
        </p:nvSpPr>
        <p:spPr>
          <a:xfrm>
            <a:off x="6180666" y="3439255"/>
            <a:ext cx="2672043" cy="2677656"/>
          </a:xfrm>
          <a:prstGeom prst="rect">
            <a:avLst/>
          </a:prstGeom>
          <a:noFill/>
        </p:spPr>
        <p:txBody>
          <a:bodyPr wrap="square" rtlCol="0">
            <a:spAutoFit/>
          </a:bodyPr>
          <a:lstStyle/>
          <a:p>
            <a:pPr algn="ctr"/>
            <a:r>
              <a:rPr lang="en-US" sz="2400" dirty="0" smtClean="0"/>
              <a:t>Make an active effort to teach what you’ve learned to your family, friends  and fellow </a:t>
            </a:r>
            <a:r>
              <a:rPr lang="en-US" sz="2400" dirty="0" err="1" smtClean="0"/>
              <a:t>Jam’aat</a:t>
            </a:r>
            <a:r>
              <a:rPr lang="en-US" sz="2400" dirty="0" smtClean="0"/>
              <a:t> members.</a:t>
            </a:r>
            <a:endParaRPr lang="en-US" sz="2400" dirty="0"/>
          </a:p>
          <a:p>
            <a:pPr algn="ctr"/>
            <a:endParaRPr lang="en-US" sz="2400" dirty="0"/>
          </a:p>
        </p:txBody>
      </p:sp>
      <p:sp>
        <p:nvSpPr>
          <p:cNvPr id="14" name="TextBox 13"/>
          <p:cNvSpPr txBox="1"/>
          <p:nvPr/>
        </p:nvSpPr>
        <p:spPr>
          <a:xfrm>
            <a:off x="7431933" y="2415887"/>
            <a:ext cx="732476" cy="523220"/>
          </a:xfrm>
          <a:prstGeom prst="rect">
            <a:avLst/>
          </a:prstGeom>
          <a:noFill/>
        </p:spPr>
        <p:txBody>
          <a:bodyPr wrap="square" rtlCol="0">
            <a:spAutoFit/>
          </a:bodyPr>
          <a:lstStyle/>
          <a:p>
            <a:pPr algn="ctr"/>
            <a:r>
              <a:rPr lang="en-US" sz="2800" dirty="0" smtClean="0"/>
              <a:t>18+</a:t>
            </a:r>
            <a:endParaRPr lang="en-US" sz="2800" dirty="0"/>
          </a:p>
        </p:txBody>
      </p:sp>
      <p:sp>
        <p:nvSpPr>
          <p:cNvPr id="15" name="TextBox 14"/>
          <p:cNvSpPr txBox="1"/>
          <p:nvPr/>
        </p:nvSpPr>
        <p:spPr>
          <a:xfrm>
            <a:off x="1036317" y="2446203"/>
            <a:ext cx="575733" cy="523220"/>
          </a:xfrm>
          <a:prstGeom prst="rect">
            <a:avLst/>
          </a:prstGeom>
          <a:noFill/>
        </p:spPr>
        <p:txBody>
          <a:bodyPr wrap="square" rtlCol="0">
            <a:spAutoFit/>
          </a:bodyPr>
          <a:lstStyle/>
          <a:p>
            <a:pPr algn="ctr"/>
            <a:r>
              <a:rPr lang="en-US" sz="2800" dirty="0" smtClean="0"/>
              <a:t>0</a:t>
            </a:r>
            <a:endParaRPr lang="en-US" sz="2800" dirty="0"/>
          </a:p>
        </p:txBody>
      </p:sp>
      <p:sp>
        <p:nvSpPr>
          <p:cNvPr id="10" name="TextBox 9"/>
          <p:cNvSpPr txBox="1"/>
          <p:nvPr/>
        </p:nvSpPr>
        <p:spPr>
          <a:xfrm>
            <a:off x="2361700" y="2425805"/>
            <a:ext cx="4526643" cy="523220"/>
          </a:xfrm>
          <a:prstGeom prst="rect">
            <a:avLst/>
          </a:prstGeom>
          <a:noFill/>
        </p:spPr>
        <p:txBody>
          <a:bodyPr wrap="square" rtlCol="0">
            <a:spAutoFit/>
          </a:bodyPr>
          <a:lstStyle/>
          <a:p>
            <a:pPr algn="ctr"/>
            <a:r>
              <a:rPr lang="en-US" sz="2800" dirty="0" smtClean="0"/>
              <a:t>Combined Score</a:t>
            </a:r>
            <a:endParaRPr lang="en-US" sz="2800" dirty="0"/>
          </a:p>
        </p:txBody>
      </p:sp>
      <p:sp>
        <p:nvSpPr>
          <p:cNvPr id="11" name="Title 1"/>
          <p:cNvSpPr>
            <a:spLocks noGrp="1"/>
          </p:cNvSpPr>
          <p:nvPr>
            <p:ph type="title"/>
          </p:nvPr>
        </p:nvSpPr>
        <p:spPr>
          <a:xfrm>
            <a:off x="554671" y="1578112"/>
            <a:ext cx="8298039" cy="695348"/>
          </a:xfrm>
        </p:spPr>
        <p:txBody>
          <a:bodyPr>
            <a:normAutofit/>
          </a:bodyPr>
          <a:lstStyle/>
          <a:p>
            <a:pPr algn="ctr"/>
            <a:r>
              <a:rPr lang="en-US" sz="3600" b="1" dirty="0" smtClean="0"/>
              <a:t>How to Improve?</a:t>
            </a:r>
            <a:endParaRPr lang="en-US" sz="3600" b="1" dirty="0"/>
          </a:p>
        </p:txBody>
      </p:sp>
      <p:sp>
        <p:nvSpPr>
          <p:cNvPr id="2" name="Rectangle 1"/>
          <p:cNvSpPr/>
          <p:nvPr/>
        </p:nvSpPr>
        <p:spPr>
          <a:xfrm>
            <a:off x="3974447" y="412377"/>
            <a:ext cx="4627686" cy="1077218"/>
          </a:xfrm>
          <a:prstGeom prst="rect">
            <a:avLst/>
          </a:prstGeom>
        </p:spPr>
        <p:txBody>
          <a:bodyPr wrap="square">
            <a:spAutoFit/>
          </a:bodyPr>
          <a:lstStyle/>
          <a:p>
            <a:r>
              <a:rPr lang="x-none" sz="3200" b="1" dirty="0">
                <a:solidFill>
                  <a:schemeClr val="bg1"/>
                </a:solidFill>
              </a:rPr>
              <a:t>اپنے اندر پاک تبدیلیاں پیدا کریں -</a:t>
            </a:r>
            <a:endParaRPr lang="en-US" sz="3200" b="1" dirty="0">
              <a:solidFill>
                <a:schemeClr val="bg1"/>
              </a:solidFill>
            </a:endParaRPr>
          </a:p>
        </p:txBody>
      </p:sp>
      <p:sp>
        <p:nvSpPr>
          <p:cNvPr id="12" name="Title 1"/>
          <p:cNvSpPr txBox="1">
            <a:spLocks/>
          </p:cNvSpPr>
          <p:nvPr/>
        </p:nvSpPr>
        <p:spPr>
          <a:xfrm>
            <a:off x="3193396" y="459189"/>
            <a:ext cx="5856599"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b="1" dirty="0" smtClean="0"/>
              <a:t>Bring about pious changes in yourself</a:t>
            </a:r>
            <a:endParaRPr lang="en-US" sz="2800" b="1" dirty="0"/>
          </a:p>
        </p:txBody>
      </p:sp>
    </p:spTree>
    <p:extLst>
      <p:ext uri="{BB962C8B-B14F-4D97-AF65-F5344CB8AC3E}">
        <p14:creationId xmlns:p14="http://schemas.microsoft.com/office/powerpoint/2010/main" val="37414235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1" name="Shape 121"/>
          <p:cNvSpPr>
            <a:spLocks noGrp="1"/>
          </p:cNvSpPr>
          <p:nvPr>
            <p:ph type="body" sz="half" idx="1"/>
          </p:nvPr>
        </p:nvSpPr>
        <p:spPr>
          <a:xfrm>
            <a:off x="634008" y="4540746"/>
            <a:ext cx="7875984" cy="1808262"/>
          </a:xfrm>
          <a:prstGeom prst="rect">
            <a:avLst/>
          </a:prstGeom>
          <a:effectLst>
            <a:outerShdw blurRad="50800" dist="25400" dir="5400000" rotWithShape="0">
              <a:srgbClr val="000000">
                <a:alpha val="25000"/>
              </a:srgbClr>
            </a:outerShdw>
          </a:effectLst>
        </p:spPr>
        <p:txBody>
          <a:bodyPr>
            <a:normAutofit/>
          </a:bodyPr>
          <a:lstStyle/>
          <a:p>
            <a:pPr defTabSz="203690">
              <a:defRPr sz="3045" spc="243">
                <a:solidFill>
                  <a:srgbClr val="3F3C3A"/>
                </a:solidFill>
                <a:effectLst>
                  <a:outerShdw blurRad="22098" dist="22098" dir="5520000" rotWithShape="0">
                    <a:srgbClr val="FFFFFF">
                      <a:alpha val="71999"/>
                    </a:srgbClr>
                  </a:outerShdw>
                </a:effectLst>
                <a:latin typeface="Times New Roman"/>
                <a:ea typeface="Times New Roman"/>
                <a:cs typeface="Times New Roman"/>
                <a:sym typeface="Times New Roman"/>
              </a:defRPr>
            </a:pPr>
            <a:endParaRPr dirty="0">
              <a:solidFill>
                <a:schemeClr val="bg1"/>
              </a:solidFill>
            </a:endParaRPr>
          </a:p>
          <a:p>
            <a:pPr defTabSz="357353">
              <a:defRPr sz="3567" b="1" cap="none" spc="0">
                <a:solidFill>
                  <a:srgbClr val="000000"/>
                </a:solidFill>
                <a:effectLst>
                  <a:outerShdw blurRad="22098" dist="22098" dir="5520000" rotWithShape="0">
                    <a:srgbClr val="FFFFFF">
                      <a:alpha val="71999"/>
                    </a:srgbClr>
                  </a:outerShdw>
                </a:effectLst>
                <a:latin typeface="Arial"/>
                <a:ea typeface="Arial"/>
                <a:cs typeface="Arial"/>
                <a:sym typeface="Arial"/>
              </a:defRPr>
            </a:pPr>
            <a:r>
              <a:rPr lang="en-US" sz="3600" b="1" dirty="0">
                <a:solidFill>
                  <a:schemeClr val="bg1"/>
                </a:solidFill>
              </a:rPr>
              <a:t>Health Topic</a:t>
            </a:r>
            <a:r>
              <a:rPr lang="en-US" sz="3600" b="1" dirty="0" smtClean="0">
                <a:solidFill>
                  <a:schemeClr val="bg1"/>
                </a:solidFill>
              </a:rPr>
              <a:t>: Nutrition</a:t>
            </a:r>
            <a:endParaRPr dirty="0">
              <a:solidFill>
                <a:schemeClr val="bg1"/>
              </a:solidFill>
            </a:endParaRPr>
          </a:p>
        </p:txBody>
      </p:sp>
      <p:pic>
        <p:nvPicPr>
          <p:cNvPr id="122" name="Screen Shot 2015-12-06 at 7.21.36 PM.png"/>
          <p:cNvPicPr>
            <a:picLocks noChangeAspect="1"/>
          </p:cNvPicPr>
          <p:nvPr/>
        </p:nvPicPr>
        <p:blipFill>
          <a:blip r:embed="rId2">
            <a:extLst/>
          </a:blip>
          <a:stretch>
            <a:fillRect/>
          </a:stretch>
        </p:blipFill>
        <p:spPr>
          <a:xfrm>
            <a:off x="2169373" y="1109664"/>
            <a:ext cx="5048035" cy="4015482"/>
          </a:xfrm>
          <a:prstGeom prst="rect">
            <a:avLst/>
          </a:prstGeom>
          <a:ln w="12700">
            <a:miter lim="400000"/>
          </a:ln>
        </p:spPr>
      </p:pic>
    </p:spTree>
  </p:cSld>
  <p:clrMapOvr>
    <a:masterClrMapping/>
  </p:clrMapOvr>
  <p:transition spd="med"/>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4" name="Shape 124"/>
          <p:cNvSpPr>
            <a:spLocks noGrp="1"/>
          </p:cNvSpPr>
          <p:nvPr>
            <p:ph type="title"/>
          </p:nvPr>
        </p:nvSpPr>
        <p:spPr>
          <a:xfrm>
            <a:off x="4612649" y="402204"/>
            <a:ext cx="3571875" cy="515829"/>
          </a:xfrm>
          <a:prstGeom prst="rect">
            <a:avLst/>
          </a:prstGeom>
        </p:spPr>
        <p:txBody>
          <a:bodyPr>
            <a:normAutofit fontScale="90000"/>
          </a:bodyPr>
          <a:lstStyle>
            <a:lvl1pPr algn="ctr" defTabSz="457200">
              <a:lnSpc>
                <a:spcPct val="117999"/>
              </a:lnSpc>
              <a:defRPr sz="3700" b="0" cap="none" spc="0">
                <a:solidFill>
                  <a:srgbClr val="000000"/>
                </a:solidFill>
                <a:latin typeface="Times New Roman"/>
                <a:ea typeface="Times New Roman"/>
                <a:cs typeface="Times New Roman"/>
                <a:sym typeface="Times New Roman"/>
              </a:defRPr>
            </a:lvl1pPr>
          </a:lstStyle>
          <a:p>
            <a:pPr>
              <a:defRPr>
                <a:effectLst/>
              </a:defRPr>
            </a:pPr>
            <a:r>
              <a:rPr b="1" dirty="0">
                <a:solidFill>
                  <a:srgbClr val="F8F8F8"/>
                </a:solidFill>
              </a:rPr>
              <a:t>Balanced Diet</a:t>
            </a:r>
          </a:p>
        </p:txBody>
      </p:sp>
      <p:sp>
        <p:nvSpPr>
          <p:cNvPr id="125" name="Shape 125"/>
          <p:cNvSpPr>
            <a:spLocks noGrp="1"/>
          </p:cNvSpPr>
          <p:nvPr>
            <p:ph type="body" sz="half" idx="1"/>
          </p:nvPr>
        </p:nvSpPr>
        <p:spPr>
          <a:xfrm>
            <a:off x="305235" y="1333010"/>
            <a:ext cx="4831843" cy="4447330"/>
          </a:xfrm>
          <a:prstGeom prst="rect">
            <a:avLst/>
          </a:prstGeom>
        </p:spPr>
        <p:txBody>
          <a:bodyPr>
            <a:noAutofit/>
          </a:bodyPr>
          <a:lstStyle/>
          <a:p>
            <a:pPr marL="98693" indent="-98693" defTabSz="225019">
              <a:buSzPct val="60000"/>
              <a:buBlip>
                <a:blip r:embed="rId2"/>
              </a:buBlip>
              <a:defRPr sz="2029" cap="none" spc="0">
                <a:solidFill>
                  <a:srgbClr val="000000"/>
                </a:solidFill>
                <a:effectLst/>
                <a:latin typeface="Arial"/>
                <a:ea typeface="Arial"/>
                <a:cs typeface="Arial"/>
                <a:sym typeface="Arial"/>
              </a:defRPr>
            </a:pPr>
            <a:r>
              <a:rPr sz="1800" b="1" dirty="0"/>
              <a:t>Balanced Diet is all an inclusive Lifelong Eating Habit that Promotes Health, Prevents Sickness, Deficiency and </a:t>
            </a:r>
            <a:r>
              <a:rPr sz="1800" b="1" dirty="0" smtClean="0"/>
              <a:t>Over-nutrition</a:t>
            </a:r>
          </a:p>
          <a:p>
            <a:pPr marL="98693" indent="-98693" defTabSz="225019">
              <a:buSzPct val="60000"/>
              <a:buBlip>
                <a:blip r:embed="rId2"/>
              </a:buBlip>
              <a:defRPr sz="2029" cap="none" spc="0">
                <a:solidFill>
                  <a:srgbClr val="000000"/>
                </a:solidFill>
                <a:effectLst/>
                <a:latin typeface="Arial"/>
                <a:ea typeface="Arial"/>
                <a:cs typeface="Arial"/>
                <a:sym typeface="Arial"/>
              </a:defRPr>
            </a:pPr>
            <a:r>
              <a:rPr sz="1800" b="1" dirty="0" smtClean="0"/>
              <a:t>A </a:t>
            </a:r>
            <a:r>
              <a:rPr sz="1800" b="1" dirty="0"/>
              <a:t>Balanced diet gives your body the nutrition it needs to function properly </a:t>
            </a:r>
          </a:p>
          <a:p>
            <a:pPr marL="98693" indent="-98693" defTabSz="225019">
              <a:buSzPct val="60000"/>
              <a:buBlip>
                <a:blip r:embed="rId2"/>
              </a:buBlip>
              <a:defRPr sz="2029" cap="none" spc="0">
                <a:solidFill>
                  <a:srgbClr val="000000"/>
                </a:solidFill>
                <a:effectLst/>
                <a:latin typeface="Arial"/>
                <a:ea typeface="Arial"/>
                <a:cs typeface="Arial"/>
                <a:sym typeface="Arial"/>
              </a:defRPr>
            </a:pPr>
            <a:r>
              <a:rPr sz="1800" b="1" dirty="0"/>
              <a:t>The majority of daily calories should come from fresh fruits and vegetables, whole grains, and lean </a:t>
            </a:r>
            <a:r>
              <a:rPr sz="1800" b="1" dirty="0" smtClean="0"/>
              <a:t>proteins</a:t>
            </a:r>
            <a:endParaRPr sz="1800" b="1" dirty="0"/>
          </a:p>
          <a:p>
            <a:pPr marL="98693" indent="-98693" defTabSz="225019">
              <a:buSzPct val="60000"/>
              <a:buBlip>
                <a:blip r:embed="rId2"/>
              </a:buBlip>
              <a:defRPr sz="2029" cap="none" spc="0">
                <a:solidFill>
                  <a:srgbClr val="000000"/>
                </a:solidFill>
                <a:effectLst/>
                <a:latin typeface="Arial"/>
                <a:ea typeface="Arial"/>
                <a:cs typeface="Arial"/>
                <a:sym typeface="Arial"/>
              </a:defRPr>
            </a:pPr>
            <a:r>
              <a:rPr sz="1800" b="1" dirty="0"/>
              <a:t>Healthy diet provides adequate calories, vitamins and other nutrients from all food classes in a balanced </a:t>
            </a:r>
            <a:r>
              <a:rPr sz="1800" b="1" dirty="0" smtClean="0"/>
              <a:t>manner</a:t>
            </a:r>
            <a:endParaRPr sz="1800" b="1" dirty="0"/>
          </a:p>
          <a:p>
            <a:pPr marL="98693" indent="-98693" defTabSz="225019">
              <a:buSzPct val="60000"/>
              <a:buBlip>
                <a:blip r:embed="rId2"/>
              </a:buBlip>
              <a:defRPr sz="2029" cap="none" spc="0">
                <a:solidFill>
                  <a:srgbClr val="000000"/>
                </a:solidFill>
                <a:effectLst/>
                <a:latin typeface="Arial"/>
                <a:ea typeface="Arial"/>
                <a:cs typeface="Arial"/>
                <a:sym typeface="Arial"/>
              </a:defRPr>
            </a:pPr>
            <a:r>
              <a:rPr sz="1800" b="1" dirty="0"/>
              <a:t>Balanced Diet is not a Food Fad or Quick Fix - It is a lifestyle</a:t>
            </a:r>
          </a:p>
        </p:txBody>
      </p:sp>
      <p:pic>
        <p:nvPicPr>
          <p:cNvPr id="126" name="pasted-image.png"/>
          <p:cNvPicPr>
            <a:picLocks noChangeAspect="1"/>
          </p:cNvPicPr>
          <p:nvPr/>
        </p:nvPicPr>
        <p:blipFill>
          <a:blip r:embed="rId3">
            <a:extLst/>
          </a:blip>
          <a:stretch>
            <a:fillRect/>
          </a:stretch>
        </p:blipFill>
        <p:spPr>
          <a:xfrm>
            <a:off x="5256399" y="1760514"/>
            <a:ext cx="3603139" cy="3047792"/>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slow">
        <p:blinds dir="vert"/>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8" name="Shape 128"/>
          <p:cNvSpPr>
            <a:spLocks noGrp="1"/>
          </p:cNvSpPr>
          <p:nvPr>
            <p:ph type="title"/>
          </p:nvPr>
        </p:nvSpPr>
        <p:spPr>
          <a:xfrm>
            <a:off x="3801438" y="380614"/>
            <a:ext cx="5037328" cy="493331"/>
          </a:xfrm>
          <a:prstGeom prst="rect">
            <a:avLst/>
          </a:prstGeom>
        </p:spPr>
        <p:txBody>
          <a:bodyPr>
            <a:normAutofit fontScale="90000"/>
          </a:bodyPr>
          <a:lstStyle/>
          <a:p>
            <a:pPr defTabSz="321457">
              <a:lnSpc>
                <a:spcPct val="117999"/>
              </a:lnSpc>
              <a:defRPr sz="3500" b="0" cap="none" spc="0">
                <a:solidFill>
                  <a:srgbClr val="000000"/>
                </a:solidFill>
                <a:effectLst/>
                <a:latin typeface="Times New Roman"/>
                <a:ea typeface="Times New Roman"/>
                <a:cs typeface="Times New Roman"/>
                <a:sym typeface="Times New Roman"/>
              </a:defRPr>
            </a:pPr>
            <a:r>
              <a:rPr b="1" i="1" dirty="0">
                <a:solidFill>
                  <a:srgbClr val="F8F8F8"/>
                </a:solidFill>
              </a:rPr>
              <a:t>Why</a:t>
            </a:r>
            <a:r>
              <a:rPr b="1" dirty="0">
                <a:solidFill>
                  <a:srgbClr val="F8F8F8"/>
                </a:solidFill>
              </a:rPr>
              <a:t> Balanced </a:t>
            </a:r>
            <a:r>
              <a:rPr b="1" dirty="0" smtClean="0">
                <a:solidFill>
                  <a:srgbClr val="F8F8F8"/>
                </a:solidFill>
              </a:rPr>
              <a:t>Diet</a:t>
            </a:r>
            <a:r>
              <a:rPr lang="en-US" b="1" dirty="0" smtClean="0">
                <a:solidFill>
                  <a:srgbClr val="F8F8F8"/>
                </a:solidFill>
              </a:rPr>
              <a:t>?</a:t>
            </a:r>
            <a:endParaRPr b="1" dirty="0">
              <a:solidFill>
                <a:srgbClr val="F8F8F8"/>
              </a:solidFill>
            </a:endParaRPr>
          </a:p>
        </p:txBody>
      </p:sp>
      <p:sp>
        <p:nvSpPr>
          <p:cNvPr id="129" name="Shape 129"/>
          <p:cNvSpPr>
            <a:spLocks noGrp="1"/>
          </p:cNvSpPr>
          <p:nvPr>
            <p:ph type="body" idx="1"/>
          </p:nvPr>
        </p:nvSpPr>
        <p:spPr>
          <a:xfrm>
            <a:off x="256854" y="1099335"/>
            <a:ext cx="8887146" cy="4952144"/>
          </a:xfrm>
          <a:prstGeom prst="rect">
            <a:avLst/>
          </a:prstGeom>
        </p:spPr>
        <p:txBody>
          <a:bodyPr>
            <a:noAutofit/>
          </a:bodyPr>
          <a:lstStyle/>
          <a:p>
            <a:pPr marL="203143" indent="-203143" defTabSz="167157">
              <a:spcBef>
                <a:spcPts val="0"/>
              </a:spcBef>
              <a:buSzPct val="35000"/>
              <a:buBlip>
                <a:blip r:embed="rId2"/>
              </a:buBlip>
              <a:tabLst>
                <a:tab pos="44647" algn="l"/>
                <a:tab pos="160729" algn="l"/>
              </a:tabLst>
              <a:defRPr sz="2340">
                <a:effectLst/>
                <a:latin typeface="Arial"/>
                <a:ea typeface="Arial"/>
                <a:cs typeface="Arial"/>
                <a:sym typeface="Arial"/>
              </a:defRPr>
            </a:pPr>
            <a:r>
              <a:rPr sz="1800" b="1" dirty="0">
                <a:solidFill>
                  <a:srgbClr val="000000"/>
                </a:solidFill>
              </a:rPr>
              <a:t>Balanced Diet is an essential step towards a happy and healthy lifestyle</a:t>
            </a:r>
            <a:br>
              <a:rPr sz="1800" b="1" dirty="0">
                <a:solidFill>
                  <a:srgbClr val="000000"/>
                </a:solidFill>
              </a:rPr>
            </a:br>
            <a:endParaRPr sz="1800" b="1" dirty="0">
              <a:solidFill>
                <a:srgbClr val="000000"/>
              </a:solidFill>
            </a:endParaRPr>
          </a:p>
          <a:p>
            <a:pPr marL="203143" indent="-203143" defTabSz="167157">
              <a:spcBef>
                <a:spcPts val="0"/>
              </a:spcBef>
              <a:buSzPct val="35000"/>
              <a:buBlip>
                <a:blip r:embed="rId2"/>
              </a:buBlip>
              <a:tabLst>
                <a:tab pos="44647" algn="l"/>
                <a:tab pos="160729" algn="l"/>
              </a:tabLst>
              <a:defRPr sz="2340">
                <a:effectLst/>
                <a:latin typeface="Arial"/>
                <a:ea typeface="Arial"/>
                <a:cs typeface="Arial"/>
                <a:sym typeface="Arial"/>
              </a:defRPr>
            </a:pPr>
            <a:r>
              <a:rPr sz="1800" b="1" dirty="0">
                <a:solidFill>
                  <a:srgbClr val="000000"/>
                </a:solidFill>
              </a:rPr>
              <a:t>A healthy diet protects against diseases like obesity, Diabetes, Heart Disease, Osteoporosis, Arthritis and some forms of cancers</a:t>
            </a:r>
          </a:p>
          <a:p>
            <a:pPr marL="203143" indent="-203143" defTabSz="167157">
              <a:spcBef>
                <a:spcPts val="0"/>
              </a:spcBef>
              <a:buSzPct val="35000"/>
              <a:buBlip>
                <a:blip r:embed="rId2"/>
              </a:buBlip>
              <a:tabLst>
                <a:tab pos="44647" algn="l"/>
                <a:tab pos="160729" algn="l"/>
              </a:tabLst>
              <a:defRPr sz="2340">
                <a:effectLst/>
                <a:latin typeface="Arial"/>
                <a:ea typeface="Arial"/>
                <a:cs typeface="Arial"/>
                <a:sym typeface="Arial"/>
              </a:defRPr>
            </a:pPr>
            <a:endParaRPr sz="1800" b="1" dirty="0">
              <a:solidFill>
                <a:srgbClr val="000000"/>
              </a:solidFill>
            </a:endParaRPr>
          </a:p>
          <a:p>
            <a:pPr marL="203143" indent="-203143" defTabSz="167157">
              <a:spcBef>
                <a:spcPts val="0"/>
              </a:spcBef>
              <a:buSzPct val="35000"/>
              <a:buBlip>
                <a:blip r:embed="rId2"/>
              </a:buBlip>
              <a:tabLst>
                <a:tab pos="44647" algn="l"/>
                <a:tab pos="160729" algn="l"/>
              </a:tabLst>
              <a:defRPr sz="2340">
                <a:effectLst/>
                <a:latin typeface="Arial"/>
                <a:ea typeface="Arial"/>
                <a:cs typeface="Arial"/>
                <a:sym typeface="Arial"/>
              </a:defRPr>
            </a:pPr>
            <a:r>
              <a:rPr sz="1800" b="1" dirty="0">
                <a:solidFill>
                  <a:srgbClr val="000000"/>
                </a:solidFill>
              </a:rPr>
              <a:t>A balanced diet is essential to maintain healthy weight </a:t>
            </a:r>
          </a:p>
          <a:p>
            <a:pPr marL="203143" indent="-203143" defTabSz="167157">
              <a:spcBef>
                <a:spcPts val="0"/>
              </a:spcBef>
              <a:buSzPct val="35000"/>
              <a:buBlip>
                <a:blip r:embed="rId2"/>
              </a:buBlip>
              <a:tabLst>
                <a:tab pos="44647" algn="l"/>
                <a:tab pos="160729" algn="l"/>
              </a:tabLst>
              <a:defRPr sz="2340">
                <a:effectLst/>
                <a:latin typeface="Arial"/>
                <a:ea typeface="Arial"/>
                <a:cs typeface="Arial"/>
                <a:sym typeface="Arial"/>
              </a:defRPr>
            </a:pPr>
            <a:endParaRPr sz="1800" b="1" dirty="0">
              <a:solidFill>
                <a:srgbClr val="000000"/>
              </a:solidFill>
            </a:endParaRPr>
          </a:p>
          <a:p>
            <a:pPr marL="203143" indent="-203143" defTabSz="167157">
              <a:spcBef>
                <a:spcPts val="0"/>
              </a:spcBef>
              <a:buSzPct val="35000"/>
              <a:buBlip>
                <a:blip r:embed="rId2"/>
              </a:buBlip>
              <a:tabLst>
                <a:tab pos="44647" algn="l"/>
                <a:tab pos="160729" algn="l"/>
              </a:tabLst>
              <a:defRPr sz="2340">
                <a:effectLst/>
                <a:latin typeface="Arial"/>
                <a:ea typeface="Arial"/>
                <a:cs typeface="Arial"/>
                <a:sym typeface="Arial"/>
              </a:defRPr>
            </a:pPr>
            <a:r>
              <a:rPr sz="1800" b="1" dirty="0">
                <a:solidFill>
                  <a:srgbClr val="000000"/>
                </a:solidFill>
              </a:rPr>
              <a:t>Healthy Diet is associated with Long and Healthy Life</a:t>
            </a:r>
            <a:br>
              <a:rPr sz="1800" b="1" dirty="0">
                <a:solidFill>
                  <a:srgbClr val="000000"/>
                </a:solidFill>
              </a:rPr>
            </a:br>
            <a:endParaRPr sz="1800" b="1" dirty="0">
              <a:solidFill>
                <a:srgbClr val="000000"/>
              </a:solidFill>
            </a:endParaRPr>
          </a:p>
          <a:p>
            <a:pPr marL="203143" indent="-203143" defTabSz="167157">
              <a:spcBef>
                <a:spcPts val="0"/>
              </a:spcBef>
              <a:buSzPct val="35000"/>
              <a:buBlip>
                <a:blip r:embed="rId2"/>
              </a:buBlip>
              <a:tabLst>
                <a:tab pos="44647" algn="l"/>
                <a:tab pos="160729" algn="l"/>
              </a:tabLst>
              <a:defRPr sz="2340">
                <a:effectLst/>
                <a:latin typeface="Arial"/>
                <a:ea typeface="Arial"/>
                <a:cs typeface="Arial"/>
                <a:sym typeface="Arial"/>
              </a:defRPr>
            </a:pPr>
            <a:r>
              <a:rPr sz="1800" b="1" dirty="0">
                <a:solidFill>
                  <a:srgbClr val="000000"/>
                </a:solidFill>
              </a:rPr>
              <a:t>Healthy eating is a good opportunity to enrich life by experimenting with different foods</a:t>
            </a:r>
            <a:br>
              <a:rPr sz="1800" b="1" dirty="0">
                <a:solidFill>
                  <a:srgbClr val="000000"/>
                </a:solidFill>
              </a:rPr>
            </a:br>
            <a:endParaRPr sz="1800" b="1" dirty="0">
              <a:solidFill>
                <a:srgbClr val="000000"/>
              </a:solidFill>
            </a:endParaRPr>
          </a:p>
          <a:p>
            <a:pPr marL="203143" indent="-203143" defTabSz="167157">
              <a:spcBef>
                <a:spcPts val="0"/>
              </a:spcBef>
              <a:buSzPct val="35000"/>
              <a:buBlip>
                <a:blip r:embed="rId2"/>
              </a:buBlip>
              <a:tabLst>
                <a:tab pos="44647" algn="l"/>
                <a:tab pos="160729" algn="l"/>
              </a:tabLst>
              <a:defRPr sz="2340">
                <a:effectLst/>
                <a:latin typeface="Arial"/>
                <a:ea typeface="Arial"/>
                <a:cs typeface="Arial"/>
                <a:sym typeface="Arial"/>
              </a:defRPr>
            </a:pPr>
            <a:r>
              <a:rPr sz="1800" b="1" dirty="0">
                <a:solidFill>
                  <a:srgbClr val="000000"/>
                </a:solidFill>
              </a:rPr>
              <a:t>The benefits of eating a wide variety of foods are also emotional</a:t>
            </a:r>
            <a:br>
              <a:rPr sz="1800" b="1" dirty="0">
                <a:solidFill>
                  <a:srgbClr val="000000"/>
                </a:solidFill>
              </a:rPr>
            </a:br>
            <a:endParaRPr sz="1800" b="1" dirty="0">
              <a:solidFill>
                <a:srgbClr val="000000"/>
              </a:solidFill>
            </a:endParaRPr>
          </a:p>
          <a:p>
            <a:pPr marL="203143" indent="-203143" defTabSz="167157">
              <a:spcBef>
                <a:spcPts val="0"/>
              </a:spcBef>
              <a:buSzPct val="35000"/>
              <a:buBlip>
                <a:blip r:embed="rId2"/>
              </a:buBlip>
              <a:tabLst>
                <a:tab pos="44647" algn="l"/>
                <a:tab pos="160729" algn="l"/>
              </a:tabLst>
              <a:defRPr sz="2340">
                <a:effectLst/>
                <a:latin typeface="Arial"/>
                <a:ea typeface="Arial"/>
                <a:cs typeface="Arial"/>
                <a:sym typeface="Arial"/>
              </a:defRPr>
            </a:pPr>
            <a:r>
              <a:rPr sz="1800" b="1" dirty="0">
                <a:solidFill>
                  <a:srgbClr val="000000"/>
                </a:solidFill>
              </a:rPr>
              <a:t>You will look better, feel better and Age better</a:t>
            </a:r>
          </a:p>
          <a:p>
            <a:pPr marL="203143" indent="-203143" defTabSz="167157">
              <a:spcBef>
                <a:spcPts val="0"/>
              </a:spcBef>
              <a:buSzPct val="35000"/>
              <a:buBlip>
                <a:blip r:embed="rId2"/>
              </a:buBlip>
              <a:tabLst>
                <a:tab pos="44647" algn="l"/>
                <a:tab pos="160729" algn="l"/>
              </a:tabLst>
              <a:defRPr sz="2340">
                <a:effectLst/>
                <a:latin typeface="Arial"/>
                <a:ea typeface="Arial"/>
                <a:cs typeface="Arial"/>
                <a:sym typeface="Arial"/>
              </a:defRPr>
            </a:pPr>
            <a:endParaRPr sz="1800" b="1" dirty="0">
              <a:solidFill>
                <a:srgbClr val="000000"/>
              </a:solidFill>
            </a:endParaRPr>
          </a:p>
          <a:p>
            <a:pPr marL="203143" indent="-203143" defTabSz="167157">
              <a:spcBef>
                <a:spcPts val="0"/>
              </a:spcBef>
              <a:buSzPct val="35000"/>
              <a:buBlip>
                <a:blip r:embed="rId2"/>
              </a:buBlip>
              <a:tabLst>
                <a:tab pos="44647" algn="l"/>
                <a:tab pos="160729" algn="l"/>
              </a:tabLst>
              <a:defRPr sz="2340">
                <a:effectLst/>
                <a:latin typeface="Arial"/>
                <a:ea typeface="Arial"/>
                <a:cs typeface="Arial"/>
                <a:sym typeface="Arial"/>
              </a:defRPr>
            </a:pPr>
            <a:r>
              <a:rPr sz="1800" b="1" dirty="0">
                <a:solidFill>
                  <a:srgbClr val="000000"/>
                </a:solidFill>
              </a:rPr>
              <a:t>Healthy Diet is essential to live well with of chronic illnesses (Heart, Diabetes)</a:t>
            </a:r>
          </a:p>
        </p:txBody>
      </p:sp>
    </p:spTree>
  </p:cSld>
  <p:clrMapOvr>
    <a:masterClrMapping/>
  </p:clrMapOvr>
  <mc:AlternateContent xmlns:mc="http://schemas.openxmlformats.org/markup-compatibility/2006" xmlns:p14="http://schemas.microsoft.com/office/powerpoint/2010/main">
    <mc:Choice Requires="p14">
      <p:transition spd="slow" p14:dur="1200">
        <p14:doors dir="vert"/>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1" name="Shape 131"/>
          <p:cNvSpPr>
            <a:spLocks noGrp="1"/>
          </p:cNvSpPr>
          <p:nvPr>
            <p:ph type="title"/>
          </p:nvPr>
        </p:nvSpPr>
        <p:spPr>
          <a:xfrm>
            <a:off x="3267183" y="339045"/>
            <a:ext cx="5876818" cy="542183"/>
          </a:xfrm>
          <a:prstGeom prst="rect">
            <a:avLst/>
          </a:prstGeom>
        </p:spPr>
        <p:txBody>
          <a:bodyPr>
            <a:normAutofit fontScale="90000"/>
          </a:bodyPr>
          <a:lstStyle>
            <a:lvl1pPr algn="ctr" defTabSz="457200">
              <a:lnSpc>
                <a:spcPct val="117999"/>
              </a:lnSpc>
              <a:defRPr sz="3500" b="0" i="1" cap="none" spc="0">
                <a:solidFill>
                  <a:srgbClr val="000000"/>
                </a:solidFill>
                <a:latin typeface="Times New Roman"/>
                <a:ea typeface="Times New Roman"/>
                <a:cs typeface="Times New Roman"/>
                <a:sym typeface="Times New Roman"/>
              </a:defRPr>
            </a:lvl1pPr>
          </a:lstStyle>
          <a:p>
            <a:pPr>
              <a:defRPr>
                <a:effectLst/>
              </a:defRPr>
            </a:pPr>
            <a:r>
              <a:rPr b="1" dirty="0">
                <a:solidFill>
                  <a:srgbClr val="F8F8F8"/>
                </a:solidFill>
              </a:rPr>
              <a:t>How to Eat Well and Balanced</a:t>
            </a:r>
          </a:p>
        </p:txBody>
      </p:sp>
      <p:sp>
        <p:nvSpPr>
          <p:cNvPr id="132" name="Shape 132"/>
          <p:cNvSpPr>
            <a:spLocks noGrp="1"/>
          </p:cNvSpPr>
          <p:nvPr>
            <p:ph type="body" idx="1"/>
          </p:nvPr>
        </p:nvSpPr>
        <p:spPr>
          <a:xfrm>
            <a:off x="349321" y="1633686"/>
            <a:ext cx="8661115" cy="4577896"/>
          </a:xfrm>
          <a:prstGeom prst="rect">
            <a:avLst/>
          </a:prstGeom>
        </p:spPr>
        <p:txBody>
          <a:bodyPr>
            <a:noAutofit/>
          </a:bodyPr>
          <a:lstStyle/>
          <a:p>
            <a:pPr marL="0" indent="-142374" defTabSz="164300">
              <a:spcBef>
                <a:spcPts val="0"/>
              </a:spcBef>
              <a:spcAft>
                <a:spcPts val="800"/>
              </a:spcAft>
              <a:defRPr sz="1680" b="1">
                <a:effectLst>
                  <a:outerShdw blurRad="10160" dist="10160" dir="5520000" rotWithShape="0">
                    <a:srgbClr val="FFFFFF">
                      <a:alpha val="71999"/>
                    </a:srgbClr>
                  </a:outerShdw>
                </a:effectLst>
                <a:latin typeface="Arial"/>
                <a:ea typeface="Arial"/>
                <a:cs typeface="Arial"/>
                <a:sym typeface="Arial"/>
              </a:defRPr>
            </a:pPr>
            <a:r>
              <a:rPr sz="1500" dirty="0">
                <a:solidFill>
                  <a:srgbClr val="000000"/>
                </a:solidFill>
                <a:latin typeface="Arial" panose="020B0604020202020204" pitchFamily="34" charset="0"/>
                <a:cs typeface="Arial" panose="020B0604020202020204" pitchFamily="34" charset="0"/>
              </a:rPr>
              <a:t>Consume a Variety of </a:t>
            </a:r>
            <a:r>
              <a:rPr sz="1500" dirty="0" smtClean="0">
                <a:solidFill>
                  <a:srgbClr val="000000"/>
                </a:solidFill>
                <a:latin typeface="Arial" panose="020B0604020202020204" pitchFamily="34" charset="0"/>
                <a:cs typeface="Arial" panose="020B0604020202020204" pitchFamily="34" charset="0"/>
              </a:rPr>
              <a:t>Foods</a:t>
            </a:r>
            <a:r>
              <a:rPr lang="en-US" sz="1500" dirty="0" smtClean="0">
                <a:solidFill>
                  <a:srgbClr val="000000"/>
                </a:solidFill>
                <a:latin typeface="Arial" panose="020B0604020202020204" pitchFamily="34" charset="0"/>
                <a:cs typeface="Arial" panose="020B0604020202020204" pitchFamily="34" charset="0"/>
              </a:rPr>
              <a:t> and K</a:t>
            </a:r>
            <a:r>
              <a:rPr sz="1500" dirty="0" smtClean="0">
                <a:solidFill>
                  <a:srgbClr val="000000"/>
                </a:solidFill>
                <a:latin typeface="Arial" panose="020B0604020202020204" pitchFamily="34" charset="0"/>
                <a:cs typeface="Arial" panose="020B0604020202020204" pitchFamily="34" charset="0"/>
              </a:rPr>
              <a:t>eep </a:t>
            </a:r>
            <a:r>
              <a:rPr sz="1500" dirty="0">
                <a:solidFill>
                  <a:srgbClr val="000000"/>
                </a:solidFill>
                <a:latin typeface="Arial" panose="020B0604020202020204" pitchFamily="34" charset="0"/>
                <a:cs typeface="Arial" panose="020B0604020202020204" pitchFamily="34" charset="0"/>
              </a:rPr>
              <a:t>an Eye on </a:t>
            </a:r>
            <a:r>
              <a:rPr sz="1500" dirty="0" smtClean="0">
                <a:solidFill>
                  <a:srgbClr val="000000"/>
                </a:solidFill>
                <a:latin typeface="Arial" panose="020B0604020202020204" pitchFamily="34" charset="0"/>
                <a:cs typeface="Arial" panose="020B0604020202020204" pitchFamily="34" charset="0"/>
              </a:rPr>
              <a:t>Portions</a:t>
            </a:r>
            <a:endParaRPr sz="1500" dirty="0">
              <a:solidFill>
                <a:srgbClr val="000000"/>
              </a:solidFill>
              <a:latin typeface="Arial" panose="020B0604020202020204" pitchFamily="34" charset="0"/>
              <a:cs typeface="Arial" panose="020B0604020202020204" pitchFamily="34" charset="0"/>
            </a:endParaRPr>
          </a:p>
          <a:p>
            <a:pPr marL="0" indent="-142374" defTabSz="164300">
              <a:spcBef>
                <a:spcPts val="0"/>
              </a:spcBef>
              <a:spcAft>
                <a:spcPts val="800"/>
              </a:spcAft>
              <a:defRPr sz="1680" b="1">
                <a:effectLst>
                  <a:outerShdw blurRad="10160" dist="10160" dir="5520000" rotWithShape="0">
                    <a:srgbClr val="FFFFFF">
                      <a:alpha val="71999"/>
                    </a:srgbClr>
                  </a:outerShdw>
                </a:effectLst>
                <a:latin typeface="Arial"/>
                <a:ea typeface="Arial"/>
                <a:cs typeface="Arial"/>
                <a:sym typeface="Arial"/>
              </a:defRPr>
            </a:pPr>
            <a:r>
              <a:rPr sz="1500" dirty="0">
                <a:solidFill>
                  <a:srgbClr val="000000"/>
                </a:solidFill>
                <a:latin typeface="Arial" panose="020B0604020202020204" pitchFamily="34" charset="0"/>
                <a:cs typeface="Arial" panose="020B0604020202020204" pitchFamily="34" charset="0"/>
              </a:rPr>
              <a:t>Eat Plenty of Produce - 2½ cups of vegetables and 2 cups of fruit a day, for a 2,000-calorie </a:t>
            </a:r>
            <a:r>
              <a:rPr sz="1500" dirty="0" smtClean="0">
                <a:solidFill>
                  <a:srgbClr val="000000"/>
                </a:solidFill>
                <a:latin typeface="Arial" panose="020B0604020202020204" pitchFamily="34" charset="0"/>
                <a:cs typeface="Arial" panose="020B0604020202020204" pitchFamily="34" charset="0"/>
              </a:rPr>
              <a:t>diet</a:t>
            </a:r>
            <a:endParaRPr sz="1500" dirty="0">
              <a:solidFill>
                <a:srgbClr val="000000"/>
              </a:solidFill>
              <a:latin typeface="Arial" panose="020B0604020202020204" pitchFamily="34" charset="0"/>
              <a:cs typeface="Arial" panose="020B0604020202020204" pitchFamily="34" charset="0"/>
            </a:endParaRPr>
          </a:p>
          <a:p>
            <a:pPr marL="0" indent="-142374" defTabSz="164300">
              <a:spcBef>
                <a:spcPts val="0"/>
              </a:spcBef>
              <a:spcAft>
                <a:spcPts val="800"/>
              </a:spcAft>
              <a:defRPr sz="1680" b="1">
                <a:effectLst>
                  <a:outerShdw blurRad="10160" dist="10160" dir="5520000" rotWithShape="0">
                    <a:srgbClr val="FFFFFF">
                      <a:alpha val="71999"/>
                    </a:srgbClr>
                  </a:outerShdw>
                </a:effectLst>
                <a:latin typeface="Arial"/>
                <a:ea typeface="Arial"/>
                <a:cs typeface="Arial"/>
                <a:sym typeface="Arial"/>
              </a:defRPr>
            </a:pPr>
            <a:r>
              <a:rPr sz="1500" dirty="0">
                <a:solidFill>
                  <a:srgbClr val="000000"/>
                </a:solidFill>
                <a:latin typeface="Arial" panose="020B0604020202020204" pitchFamily="34" charset="0"/>
                <a:cs typeface="Arial" panose="020B0604020202020204" pitchFamily="34" charset="0"/>
              </a:rPr>
              <a:t>Get More Whole Grains; at least half of your grains should be whole grains, such as whole wheat, barley and </a:t>
            </a:r>
            <a:r>
              <a:rPr sz="1500" dirty="0" smtClean="0">
                <a:solidFill>
                  <a:srgbClr val="000000"/>
                </a:solidFill>
                <a:latin typeface="Arial" panose="020B0604020202020204" pitchFamily="34" charset="0"/>
                <a:cs typeface="Arial" panose="020B0604020202020204" pitchFamily="34" charset="0"/>
              </a:rPr>
              <a:t>oats</a:t>
            </a:r>
            <a:endParaRPr sz="1500" dirty="0">
              <a:solidFill>
                <a:srgbClr val="000000"/>
              </a:solidFill>
              <a:latin typeface="Arial" panose="020B0604020202020204" pitchFamily="34" charset="0"/>
              <a:cs typeface="Arial" panose="020B0604020202020204" pitchFamily="34" charset="0"/>
            </a:endParaRPr>
          </a:p>
          <a:p>
            <a:pPr marL="0" indent="-142374" defTabSz="164300">
              <a:spcBef>
                <a:spcPts val="0"/>
              </a:spcBef>
              <a:spcAft>
                <a:spcPts val="800"/>
              </a:spcAft>
              <a:defRPr sz="1680" b="1">
                <a:effectLst>
                  <a:outerShdw blurRad="10160" dist="10160" dir="5520000" rotWithShape="0">
                    <a:srgbClr val="FFFFFF">
                      <a:alpha val="71999"/>
                    </a:srgbClr>
                  </a:outerShdw>
                </a:effectLst>
                <a:latin typeface="Arial"/>
                <a:ea typeface="Arial"/>
                <a:cs typeface="Arial"/>
                <a:sym typeface="Arial"/>
              </a:defRPr>
            </a:pPr>
            <a:r>
              <a:rPr sz="1500" dirty="0">
                <a:solidFill>
                  <a:srgbClr val="000000"/>
                </a:solidFill>
                <a:latin typeface="Arial" panose="020B0604020202020204" pitchFamily="34" charset="0"/>
                <a:cs typeface="Arial" panose="020B0604020202020204" pitchFamily="34" charset="0"/>
              </a:rPr>
              <a:t>Limit Refined Grains, Added Sugar such as white bread, regular pasta and most snack </a:t>
            </a:r>
            <a:r>
              <a:rPr sz="1500" dirty="0" smtClean="0">
                <a:solidFill>
                  <a:srgbClr val="000000"/>
                </a:solidFill>
                <a:latin typeface="Arial" panose="020B0604020202020204" pitchFamily="34" charset="0"/>
                <a:cs typeface="Arial" panose="020B0604020202020204" pitchFamily="34" charset="0"/>
              </a:rPr>
              <a:t>foods</a:t>
            </a:r>
            <a:endParaRPr sz="1500" dirty="0">
              <a:solidFill>
                <a:srgbClr val="000000"/>
              </a:solidFill>
              <a:latin typeface="Arial" panose="020B0604020202020204" pitchFamily="34" charset="0"/>
              <a:cs typeface="Arial" panose="020B0604020202020204" pitchFamily="34" charset="0"/>
            </a:endParaRPr>
          </a:p>
          <a:p>
            <a:pPr marL="0" indent="-142374" defTabSz="164300">
              <a:spcBef>
                <a:spcPts val="0"/>
              </a:spcBef>
              <a:spcAft>
                <a:spcPts val="800"/>
              </a:spcAft>
              <a:defRPr sz="1680" b="1">
                <a:effectLst>
                  <a:outerShdw blurRad="10160" dist="10160" dir="5520000" rotWithShape="0">
                    <a:srgbClr val="FFFFFF">
                      <a:alpha val="71999"/>
                    </a:srgbClr>
                  </a:outerShdw>
                </a:effectLst>
                <a:latin typeface="Arial"/>
                <a:ea typeface="Arial"/>
                <a:cs typeface="Arial"/>
                <a:sym typeface="Arial"/>
              </a:defRPr>
            </a:pPr>
            <a:r>
              <a:rPr sz="1500" dirty="0">
                <a:solidFill>
                  <a:srgbClr val="000000"/>
                </a:solidFill>
                <a:latin typeface="Arial" panose="020B0604020202020204" pitchFamily="34" charset="0"/>
                <a:cs typeface="Arial" panose="020B0604020202020204" pitchFamily="34" charset="0"/>
              </a:rPr>
              <a:t>Enjoy More Fish and Nuts; recent research suggests that these foods tend not to promote weight gain (Satiety</a:t>
            </a:r>
            <a:r>
              <a:rPr sz="1500" dirty="0" smtClean="0">
                <a:solidFill>
                  <a:srgbClr val="000000"/>
                </a:solidFill>
                <a:latin typeface="Arial" panose="020B0604020202020204" pitchFamily="34" charset="0"/>
                <a:cs typeface="Arial" panose="020B0604020202020204" pitchFamily="34" charset="0"/>
              </a:rPr>
              <a:t>)</a:t>
            </a:r>
            <a:endParaRPr sz="1500" dirty="0">
              <a:solidFill>
                <a:srgbClr val="000000"/>
              </a:solidFill>
              <a:latin typeface="Arial" panose="020B0604020202020204" pitchFamily="34" charset="0"/>
              <a:cs typeface="Arial" panose="020B0604020202020204" pitchFamily="34" charset="0"/>
            </a:endParaRPr>
          </a:p>
          <a:p>
            <a:pPr marL="0" indent="-142374" defTabSz="164300">
              <a:spcBef>
                <a:spcPts val="0"/>
              </a:spcBef>
              <a:spcAft>
                <a:spcPts val="800"/>
              </a:spcAft>
              <a:defRPr sz="1680" b="1">
                <a:effectLst>
                  <a:outerShdw blurRad="10160" dist="10160" dir="5520000" rotWithShape="0">
                    <a:srgbClr val="FFFFFF">
                      <a:alpha val="71999"/>
                    </a:srgbClr>
                  </a:outerShdw>
                </a:effectLst>
                <a:latin typeface="Arial"/>
                <a:ea typeface="Arial"/>
                <a:cs typeface="Arial"/>
                <a:sym typeface="Arial"/>
              </a:defRPr>
            </a:pPr>
            <a:r>
              <a:rPr sz="1500" dirty="0">
                <a:solidFill>
                  <a:srgbClr val="000000"/>
                </a:solidFill>
                <a:latin typeface="Arial" panose="020B0604020202020204" pitchFamily="34" charset="0"/>
                <a:cs typeface="Arial" panose="020B0604020202020204" pitchFamily="34" charset="0"/>
              </a:rPr>
              <a:t>Cut Down on Animal fat, especially from red meat and processed </a:t>
            </a:r>
            <a:r>
              <a:rPr sz="1500" dirty="0" smtClean="0">
                <a:solidFill>
                  <a:srgbClr val="000000"/>
                </a:solidFill>
                <a:latin typeface="Arial" panose="020B0604020202020204" pitchFamily="34" charset="0"/>
                <a:cs typeface="Arial" panose="020B0604020202020204" pitchFamily="34" charset="0"/>
              </a:rPr>
              <a:t>meat</a:t>
            </a:r>
            <a:endParaRPr sz="1500" dirty="0">
              <a:solidFill>
                <a:srgbClr val="000000"/>
              </a:solidFill>
              <a:latin typeface="Arial" panose="020B0604020202020204" pitchFamily="34" charset="0"/>
              <a:cs typeface="Arial" panose="020B0604020202020204" pitchFamily="34" charset="0"/>
            </a:endParaRPr>
          </a:p>
          <a:p>
            <a:pPr marL="0" indent="-142374" defTabSz="164300">
              <a:spcBef>
                <a:spcPts val="0"/>
              </a:spcBef>
              <a:spcAft>
                <a:spcPts val="800"/>
              </a:spcAft>
              <a:defRPr sz="1680" b="1">
                <a:effectLst>
                  <a:outerShdw blurRad="10160" dist="10160" dir="5520000" rotWithShape="0">
                    <a:srgbClr val="FFFFFF">
                      <a:alpha val="71999"/>
                    </a:srgbClr>
                  </a:outerShdw>
                </a:effectLst>
                <a:latin typeface="Arial"/>
                <a:ea typeface="Arial"/>
                <a:cs typeface="Arial"/>
                <a:sym typeface="Arial"/>
              </a:defRPr>
            </a:pPr>
            <a:r>
              <a:rPr sz="1500" dirty="0">
                <a:solidFill>
                  <a:srgbClr val="000000"/>
                </a:solidFill>
                <a:latin typeface="Arial" panose="020B0604020202020204" pitchFamily="34" charset="0"/>
                <a:cs typeface="Arial" panose="020B0604020202020204" pitchFamily="34" charset="0"/>
              </a:rPr>
              <a:t>Shun Trans Fats - such as commercial baked goods, snack foods stick margarines French </a:t>
            </a:r>
            <a:r>
              <a:rPr sz="1500" dirty="0" smtClean="0">
                <a:solidFill>
                  <a:srgbClr val="000000"/>
                </a:solidFill>
                <a:latin typeface="Arial" panose="020B0604020202020204" pitchFamily="34" charset="0"/>
                <a:cs typeface="Arial" panose="020B0604020202020204" pitchFamily="34" charset="0"/>
              </a:rPr>
              <a:t>fries</a:t>
            </a:r>
            <a:r>
              <a:rPr lang="en-US" sz="1500" dirty="0" smtClean="0">
                <a:solidFill>
                  <a:srgbClr val="000000"/>
                </a:solidFill>
                <a:latin typeface="Arial" panose="020B0604020202020204" pitchFamily="34" charset="0"/>
                <a:cs typeface="Arial" panose="020B0604020202020204" pitchFamily="34" charset="0"/>
              </a:rPr>
              <a:t>,</a:t>
            </a:r>
            <a:r>
              <a:rPr sz="1500" dirty="0" smtClean="0">
                <a:solidFill>
                  <a:srgbClr val="000000"/>
                </a:solidFill>
                <a:latin typeface="Arial" panose="020B0604020202020204" pitchFamily="34" charset="0"/>
                <a:cs typeface="Arial" panose="020B0604020202020204" pitchFamily="34" charset="0"/>
              </a:rPr>
              <a:t> </a:t>
            </a:r>
            <a:r>
              <a:rPr sz="1500" dirty="0" err="1" smtClean="0">
                <a:solidFill>
                  <a:srgbClr val="000000"/>
                </a:solidFill>
                <a:latin typeface="Arial" panose="020B0604020202020204" pitchFamily="34" charset="0"/>
                <a:cs typeface="Arial" panose="020B0604020202020204" pitchFamily="34" charset="0"/>
              </a:rPr>
              <a:t>etc</a:t>
            </a:r>
            <a:endParaRPr sz="1500" dirty="0">
              <a:solidFill>
                <a:srgbClr val="000000"/>
              </a:solidFill>
              <a:latin typeface="Arial" panose="020B0604020202020204" pitchFamily="34" charset="0"/>
              <a:cs typeface="Arial" panose="020B0604020202020204" pitchFamily="34" charset="0"/>
            </a:endParaRPr>
          </a:p>
          <a:p>
            <a:pPr marL="0" indent="-142374" defTabSz="164300">
              <a:spcBef>
                <a:spcPts val="0"/>
              </a:spcBef>
              <a:spcAft>
                <a:spcPts val="800"/>
              </a:spcAft>
              <a:defRPr sz="1680" b="1">
                <a:effectLst>
                  <a:outerShdw blurRad="10160" dist="10160" dir="5520000" rotWithShape="0">
                    <a:srgbClr val="FFFFFF">
                      <a:alpha val="71999"/>
                    </a:srgbClr>
                  </a:outerShdw>
                </a:effectLst>
                <a:latin typeface="Arial"/>
                <a:ea typeface="Arial"/>
                <a:cs typeface="Arial"/>
                <a:sym typeface="Arial"/>
              </a:defRPr>
            </a:pPr>
            <a:r>
              <a:rPr sz="1500" dirty="0">
                <a:solidFill>
                  <a:srgbClr val="000000"/>
                </a:solidFill>
                <a:latin typeface="Arial" panose="020B0604020202020204" pitchFamily="34" charset="0"/>
                <a:cs typeface="Arial" panose="020B0604020202020204" pitchFamily="34" charset="0"/>
              </a:rPr>
              <a:t>Watch Your Calcium and Vitamin D - These nutrients are vital for bone health - Low Fat Dairy </a:t>
            </a:r>
            <a:r>
              <a:rPr sz="1500" dirty="0" smtClean="0">
                <a:solidFill>
                  <a:srgbClr val="000000"/>
                </a:solidFill>
                <a:latin typeface="Arial" panose="020B0604020202020204" pitchFamily="34" charset="0"/>
                <a:cs typeface="Arial" panose="020B0604020202020204" pitchFamily="34" charset="0"/>
              </a:rPr>
              <a:t>Products</a:t>
            </a:r>
            <a:endParaRPr sz="1500" dirty="0">
              <a:solidFill>
                <a:srgbClr val="000000"/>
              </a:solidFill>
              <a:latin typeface="Arial" panose="020B0604020202020204" pitchFamily="34" charset="0"/>
              <a:cs typeface="Arial" panose="020B0604020202020204" pitchFamily="34" charset="0"/>
            </a:endParaRPr>
          </a:p>
          <a:p>
            <a:pPr marL="0" indent="-142374" defTabSz="164300">
              <a:spcBef>
                <a:spcPts val="0"/>
              </a:spcBef>
              <a:spcAft>
                <a:spcPts val="800"/>
              </a:spcAft>
              <a:defRPr sz="1680" b="1">
                <a:effectLst>
                  <a:outerShdw blurRad="10160" dist="10160" dir="5520000" rotWithShape="0">
                    <a:srgbClr val="FFFFFF">
                      <a:alpha val="71999"/>
                    </a:srgbClr>
                  </a:outerShdw>
                </a:effectLst>
                <a:latin typeface="Arial"/>
                <a:ea typeface="Arial"/>
                <a:cs typeface="Arial"/>
                <a:sym typeface="Arial"/>
              </a:defRPr>
            </a:pPr>
            <a:r>
              <a:rPr sz="1500" dirty="0">
                <a:solidFill>
                  <a:srgbClr val="000000"/>
                </a:solidFill>
                <a:latin typeface="Arial" panose="020B0604020202020204" pitchFamily="34" charset="0"/>
                <a:cs typeface="Arial" panose="020B0604020202020204" pitchFamily="34" charset="0"/>
              </a:rPr>
              <a:t>Choose Food Over Supplements; Vitamins and Supplements cannot substitute for a healthy </a:t>
            </a:r>
            <a:r>
              <a:rPr sz="1500" dirty="0" smtClean="0">
                <a:solidFill>
                  <a:srgbClr val="000000"/>
                </a:solidFill>
                <a:latin typeface="Arial" panose="020B0604020202020204" pitchFamily="34" charset="0"/>
                <a:cs typeface="Arial" panose="020B0604020202020204" pitchFamily="34" charset="0"/>
              </a:rPr>
              <a:t>diet</a:t>
            </a:r>
            <a:endParaRPr sz="1500" dirty="0">
              <a:solidFill>
                <a:srgbClr val="000000"/>
              </a:solidFill>
              <a:latin typeface="Arial" panose="020B0604020202020204" pitchFamily="34" charset="0"/>
              <a:cs typeface="Arial" panose="020B0604020202020204" pitchFamily="34" charset="0"/>
            </a:endParaRPr>
          </a:p>
          <a:p>
            <a:pPr marL="0" indent="-142374" defTabSz="164300">
              <a:spcBef>
                <a:spcPts val="0"/>
              </a:spcBef>
              <a:spcAft>
                <a:spcPts val="800"/>
              </a:spcAft>
              <a:defRPr sz="1680" b="1">
                <a:effectLst>
                  <a:outerShdw blurRad="10160" dist="10160" dir="5520000" rotWithShape="0">
                    <a:srgbClr val="FFFFFF">
                      <a:alpha val="71999"/>
                    </a:srgbClr>
                  </a:outerShdw>
                </a:effectLst>
                <a:latin typeface="Arial"/>
                <a:ea typeface="Arial"/>
                <a:cs typeface="Arial"/>
                <a:sym typeface="Arial"/>
              </a:defRPr>
            </a:pPr>
            <a:r>
              <a:rPr sz="1500" dirty="0">
                <a:solidFill>
                  <a:srgbClr val="000000"/>
                </a:solidFill>
                <a:latin typeface="Arial" panose="020B0604020202020204" pitchFamily="34" charset="0"/>
                <a:cs typeface="Arial" panose="020B0604020202020204" pitchFamily="34" charset="0"/>
              </a:rPr>
              <a:t>Be Aware of Liquid Calories; Beverages supply more than 20 percent of the calories in the average American’s diet</a:t>
            </a:r>
          </a:p>
          <a:p>
            <a:pPr marL="0" indent="0" defTabSz="164300">
              <a:lnSpc>
                <a:spcPct val="80000"/>
              </a:lnSpc>
              <a:spcBef>
                <a:spcPts val="0"/>
              </a:spcBef>
              <a:spcAft>
                <a:spcPts val="600"/>
              </a:spcAft>
              <a:buSzTx/>
              <a:buNone/>
              <a:defRPr sz="1080" b="1" cap="all" spc="86">
                <a:effectLst>
                  <a:outerShdw blurRad="10160" dist="10160" dir="5520000" rotWithShape="0">
                    <a:srgbClr val="FFFFFF">
                      <a:alpha val="72000"/>
                    </a:srgbClr>
                  </a:outerShdw>
                </a:effectLst>
                <a:latin typeface="Times New Roman"/>
                <a:ea typeface="Times New Roman"/>
                <a:cs typeface="Times New Roman"/>
                <a:sym typeface="Times New Roman"/>
              </a:defRPr>
            </a:pPr>
            <a:endParaRPr sz="1500" dirty="0">
              <a:solidFill>
                <a:srgbClr val="000000"/>
              </a:solidFill>
              <a:latin typeface="Arial" panose="020B0604020202020204" pitchFamily="34" charset="0"/>
              <a:cs typeface="Arial" panose="020B0604020202020204" pitchFamily="34" charset="0"/>
            </a:endParaRPr>
          </a:p>
          <a:p>
            <a:pPr marL="0" indent="0" defTabSz="164300">
              <a:lnSpc>
                <a:spcPct val="80000"/>
              </a:lnSpc>
              <a:spcBef>
                <a:spcPts val="0"/>
              </a:spcBef>
              <a:spcAft>
                <a:spcPts val="600"/>
              </a:spcAft>
              <a:buSzTx/>
              <a:buNone/>
              <a:defRPr sz="1080" b="1" cap="all" spc="86">
                <a:effectLst>
                  <a:outerShdw blurRad="10160" dist="10160" dir="5520000" rotWithShape="0">
                    <a:srgbClr val="FFFFFF">
                      <a:alpha val="72000"/>
                    </a:srgbClr>
                  </a:outerShdw>
                </a:effectLst>
                <a:latin typeface="Times New Roman"/>
                <a:ea typeface="Times New Roman"/>
                <a:cs typeface="Times New Roman"/>
                <a:sym typeface="Times New Roman"/>
              </a:defRPr>
            </a:pPr>
            <a:endParaRPr sz="1500" dirty="0">
              <a:solidFill>
                <a:srgbClr val="000000"/>
              </a:solidFill>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00">
        <p14:doors dir="vert"/>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480414"/>
            <a:ext cx="7886700" cy="4351338"/>
          </a:xfrm>
        </p:spPr>
        <p:txBody>
          <a:bodyPr>
            <a:normAutofit/>
          </a:bodyPr>
          <a:lstStyle/>
          <a:p>
            <a:pPr marL="0" indent="0">
              <a:buNone/>
            </a:pPr>
            <a:r>
              <a:rPr lang="en-US" sz="4800" b="1" dirty="0" smtClean="0">
                <a:solidFill>
                  <a:srgbClr val="000000"/>
                </a:solidFill>
              </a:rPr>
              <a:t>Four Priorities for 2016</a:t>
            </a:r>
            <a:endParaRPr lang="en-US" dirty="0" smtClean="0">
              <a:solidFill>
                <a:srgbClr val="000000"/>
              </a:solidFill>
            </a:endParaRPr>
          </a:p>
          <a:p>
            <a:pPr marL="514350" indent="-514350">
              <a:buFont typeface="+mj-lt"/>
              <a:buAutoNum type="arabicPeriod"/>
            </a:pPr>
            <a:r>
              <a:rPr lang="en-US" b="1" dirty="0">
                <a:solidFill>
                  <a:srgbClr val="000000"/>
                </a:solidFill>
              </a:rPr>
              <a:t>At least 50% of </a:t>
            </a:r>
            <a:r>
              <a:rPr lang="en-US" b="1" dirty="0" err="1">
                <a:solidFill>
                  <a:srgbClr val="000000"/>
                </a:solidFill>
              </a:rPr>
              <a:t>Tajnid</a:t>
            </a:r>
            <a:r>
              <a:rPr lang="en-US" b="1" dirty="0">
                <a:solidFill>
                  <a:srgbClr val="000000"/>
                </a:solidFill>
              </a:rPr>
              <a:t> to attend monthly meetings where we discuss our </a:t>
            </a:r>
            <a:r>
              <a:rPr lang="en-US" b="1" dirty="0" err="1">
                <a:solidFill>
                  <a:srgbClr val="000000"/>
                </a:solidFill>
              </a:rPr>
              <a:t>Khalifa’s</a:t>
            </a:r>
            <a:r>
              <a:rPr lang="en-US" b="1" dirty="0">
                <a:solidFill>
                  <a:srgbClr val="000000"/>
                </a:solidFill>
              </a:rPr>
              <a:t> vision: “Save yourself and your families from a fire” in interactive discussions</a:t>
            </a:r>
            <a:r>
              <a:rPr lang="en-US" b="1" dirty="0" smtClean="0">
                <a:solidFill>
                  <a:srgbClr val="000000"/>
                </a:solidFill>
              </a:rPr>
              <a:t>.</a:t>
            </a:r>
          </a:p>
          <a:p>
            <a:pPr marL="514350" indent="-514350">
              <a:buFont typeface="+mj-lt"/>
              <a:buAutoNum type="arabicPeriod"/>
            </a:pPr>
            <a:r>
              <a:rPr lang="en-US" b="1" dirty="0">
                <a:solidFill>
                  <a:srgbClr val="000000"/>
                </a:solidFill>
              </a:rPr>
              <a:t>Help establish a culture of congregational </a:t>
            </a:r>
            <a:r>
              <a:rPr lang="en-US" b="1" dirty="0" err="1" smtClean="0">
                <a:solidFill>
                  <a:srgbClr val="000000"/>
                </a:solidFill>
              </a:rPr>
              <a:t>Salat</a:t>
            </a:r>
            <a:r>
              <a:rPr lang="en-US" b="1" dirty="0">
                <a:solidFill>
                  <a:srgbClr val="000000"/>
                </a:solidFill>
              </a:rPr>
              <a:t>.</a:t>
            </a:r>
          </a:p>
          <a:p>
            <a:pPr marL="514350" indent="-514350">
              <a:buFont typeface="+mj-lt"/>
              <a:buAutoNum type="arabicPeriod"/>
            </a:pPr>
            <a:r>
              <a:rPr lang="en-US" b="1" dirty="0">
                <a:solidFill>
                  <a:srgbClr val="000000"/>
                </a:solidFill>
              </a:rPr>
              <a:t>Help strengthen the love of Holy </a:t>
            </a:r>
            <a:r>
              <a:rPr lang="en-US" b="1" dirty="0" smtClean="0">
                <a:solidFill>
                  <a:srgbClr val="000000"/>
                </a:solidFill>
              </a:rPr>
              <a:t>Quran.</a:t>
            </a:r>
            <a:endParaRPr lang="en-US" b="1" dirty="0">
              <a:solidFill>
                <a:srgbClr val="000000"/>
              </a:solidFill>
            </a:endParaRPr>
          </a:p>
          <a:p>
            <a:pPr marL="514350" indent="-514350">
              <a:buFont typeface="+mj-lt"/>
              <a:buAutoNum type="arabicPeriod"/>
            </a:pPr>
            <a:r>
              <a:rPr lang="en-US" b="1" dirty="0" smtClean="0">
                <a:solidFill>
                  <a:srgbClr val="000000"/>
                </a:solidFill>
              </a:rPr>
              <a:t>More than 50</a:t>
            </a:r>
            <a:r>
              <a:rPr lang="en-US" b="1" dirty="0">
                <a:solidFill>
                  <a:srgbClr val="000000"/>
                </a:solidFill>
              </a:rPr>
              <a:t>% </a:t>
            </a:r>
            <a:r>
              <a:rPr lang="en-US" b="1" dirty="0" err="1" smtClean="0">
                <a:solidFill>
                  <a:srgbClr val="000000"/>
                </a:solidFill>
              </a:rPr>
              <a:t>Tajnid</a:t>
            </a:r>
            <a:r>
              <a:rPr lang="en-US" b="1" dirty="0" smtClean="0">
                <a:solidFill>
                  <a:srgbClr val="000000"/>
                </a:solidFill>
              </a:rPr>
              <a:t> to </a:t>
            </a:r>
            <a:r>
              <a:rPr lang="en-US" b="1" dirty="0">
                <a:solidFill>
                  <a:srgbClr val="000000"/>
                </a:solidFill>
              </a:rPr>
              <a:t>attend National </a:t>
            </a:r>
            <a:r>
              <a:rPr lang="en-US" b="1" dirty="0" err="1" smtClean="0">
                <a:solidFill>
                  <a:srgbClr val="000000"/>
                </a:solidFill>
              </a:rPr>
              <a:t>Ijtima</a:t>
            </a:r>
            <a:r>
              <a:rPr lang="en-US" b="1" dirty="0" smtClean="0">
                <a:solidFill>
                  <a:srgbClr val="000000"/>
                </a:solidFill>
              </a:rPr>
              <a:t>.</a:t>
            </a:r>
            <a:endParaRPr lang="en-US" b="1" dirty="0">
              <a:solidFill>
                <a:srgbClr val="000000"/>
              </a:solidFill>
            </a:endParaRPr>
          </a:p>
        </p:txBody>
      </p:sp>
      <p:sp>
        <p:nvSpPr>
          <p:cNvPr id="2" name="Rectangle 1"/>
          <p:cNvSpPr/>
          <p:nvPr/>
        </p:nvSpPr>
        <p:spPr>
          <a:xfrm>
            <a:off x="4912232" y="379777"/>
            <a:ext cx="3985962" cy="646331"/>
          </a:xfrm>
          <a:prstGeom prst="rect">
            <a:avLst/>
          </a:prstGeom>
        </p:spPr>
        <p:txBody>
          <a:bodyPr wrap="none">
            <a:spAutoFit/>
          </a:bodyPr>
          <a:lstStyle/>
          <a:p>
            <a:r>
              <a:rPr lang="en-US" sz="3600" b="1" dirty="0">
                <a:solidFill>
                  <a:schemeClr val="bg1"/>
                </a:solidFill>
              </a:rPr>
              <a:t>National Reminders</a:t>
            </a:r>
          </a:p>
        </p:txBody>
      </p:sp>
    </p:spTree>
    <p:extLst>
      <p:ext uri="{BB962C8B-B14F-4D97-AF65-F5344CB8AC3E}">
        <p14:creationId xmlns:p14="http://schemas.microsoft.com/office/powerpoint/2010/main" val="362829746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369453"/>
            <a:ext cx="7886700" cy="4351338"/>
          </a:xfrm>
        </p:spPr>
        <p:txBody>
          <a:bodyPr>
            <a:normAutofit fontScale="92500" lnSpcReduction="20000"/>
          </a:bodyPr>
          <a:lstStyle/>
          <a:p>
            <a:pPr marL="0" indent="0">
              <a:buNone/>
            </a:pPr>
            <a:endParaRPr lang="en-US" dirty="0" smtClean="0"/>
          </a:p>
          <a:p>
            <a:r>
              <a:rPr lang="en-US" dirty="0" smtClean="0"/>
              <a:t>1</a:t>
            </a:r>
          </a:p>
          <a:p>
            <a:r>
              <a:rPr lang="en-US" dirty="0" smtClean="0"/>
              <a:t>2</a:t>
            </a:r>
          </a:p>
          <a:p>
            <a:endParaRPr lang="en-US" dirty="0" smtClean="0"/>
          </a:p>
          <a:p>
            <a:endParaRPr lang="en-US" dirty="0"/>
          </a:p>
          <a:p>
            <a:endParaRPr lang="en-US" dirty="0" smtClean="0"/>
          </a:p>
          <a:p>
            <a:endParaRPr lang="en-US" dirty="0"/>
          </a:p>
          <a:p>
            <a:endParaRPr lang="en-US" dirty="0" smtClean="0"/>
          </a:p>
          <a:p>
            <a:endParaRPr lang="en-US" dirty="0" smtClean="0"/>
          </a:p>
          <a:p>
            <a:pPr marL="0" indent="0">
              <a:buNone/>
            </a:pPr>
            <a:r>
              <a:rPr lang="en-US" b="1" dirty="0" err="1" smtClean="0"/>
              <a:t>Dua</a:t>
            </a:r>
            <a:endParaRPr lang="en-US" b="1" dirty="0"/>
          </a:p>
        </p:txBody>
      </p:sp>
      <p:sp>
        <p:nvSpPr>
          <p:cNvPr id="4" name="Rectangle 3"/>
          <p:cNvSpPr/>
          <p:nvPr/>
        </p:nvSpPr>
        <p:spPr>
          <a:xfrm>
            <a:off x="4912232" y="379777"/>
            <a:ext cx="3324348" cy="646331"/>
          </a:xfrm>
          <a:prstGeom prst="rect">
            <a:avLst/>
          </a:prstGeom>
        </p:spPr>
        <p:txBody>
          <a:bodyPr wrap="none">
            <a:spAutoFit/>
          </a:bodyPr>
          <a:lstStyle/>
          <a:p>
            <a:r>
              <a:rPr lang="en-US" sz="3600" b="1" dirty="0" smtClean="0">
                <a:solidFill>
                  <a:schemeClr val="bg1"/>
                </a:solidFill>
              </a:rPr>
              <a:t>Local </a:t>
            </a:r>
            <a:r>
              <a:rPr lang="en-US" sz="3600" b="1" dirty="0">
                <a:solidFill>
                  <a:schemeClr val="bg1"/>
                </a:solidFill>
              </a:rPr>
              <a:t>Reminders</a:t>
            </a:r>
          </a:p>
        </p:txBody>
      </p:sp>
    </p:spTree>
    <p:extLst>
      <p:ext uri="{BB962C8B-B14F-4D97-AF65-F5344CB8AC3E}">
        <p14:creationId xmlns:p14="http://schemas.microsoft.com/office/powerpoint/2010/main" val="134990854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27710" y="1376045"/>
            <a:ext cx="7886700" cy="4430395"/>
          </a:xfrm>
        </p:spPr>
        <p:txBody>
          <a:bodyPr>
            <a:noAutofit/>
          </a:bodyPr>
          <a:lstStyle/>
          <a:p>
            <a:pPr marL="0" indent="0">
              <a:buNone/>
            </a:pPr>
            <a:r>
              <a:rPr lang="en-US" b="1" dirty="0"/>
              <a:t>Stick to Congregation Prayers for the Wolf Eats the One that has Strayed</a:t>
            </a:r>
            <a:endParaRPr lang="en-US" dirty="0"/>
          </a:p>
          <a:p>
            <a:pPr marL="0" indent="0">
              <a:buNone/>
            </a:pPr>
            <a:r>
              <a:rPr lang="en-US" dirty="0" smtClean="0"/>
              <a:t>The </a:t>
            </a:r>
            <a:r>
              <a:rPr lang="en-US" dirty="0"/>
              <a:t>Messenger of </a:t>
            </a:r>
            <a:r>
              <a:rPr lang="en-US" dirty="0" err="1"/>
              <a:t>Allāh</a:t>
            </a:r>
            <a:r>
              <a:rPr lang="en-US" dirty="0"/>
              <a:t>, peace and blessings of </a:t>
            </a:r>
            <a:r>
              <a:rPr lang="en-US" dirty="0" err="1"/>
              <a:t>Allāh</a:t>
            </a:r>
            <a:r>
              <a:rPr lang="en-US" dirty="0"/>
              <a:t> be on him, said: "If there are three people, either in the town or in the desert, among whom prayer is not said in congregation but the devil will surely overcome them; so stick to the congregation for the wolf eats the one that has strayed away from the flock</a:t>
            </a:r>
            <a:r>
              <a:rPr lang="en-US" dirty="0" smtClean="0"/>
              <a:t>.“</a:t>
            </a:r>
          </a:p>
          <a:p>
            <a:pPr marL="0" indent="0" algn="r">
              <a:buNone/>
            </a:pPr>
            <a:r>
              <a:rPr lang="en-US" dirty="0" smtClean="0"/>
              <a:t>(</a:t>
            </a:r>
            <a:r>
              <a:rPr lang="en-US" dirty="0"/>
              <a:t>Abu </a:t>
            </a:r>
            <a:r>
              <a:rPr lang="en-US" dirty="0" err="1"/>
              <a:t>Dawud</a:t>
            </a:r>
            <a:r>
              <a:rPr lang="en-US" dirty="0"/>
              <a:t>)</a:t>
            </a:r>
          </a:p>
        </p:txBody>
      </p:sp>
      <p:sp>
        <p:nvSpPr>
          <p:cNvPr id="2" name="Rectangle 1"/>
          <p:cNvSpPr/>
          <p:nvPr/>
        </p:nvSpPr>
        <p:spPr>
          <a:xfrm>
            <a:off x="3427802" y="394454"/>
            <a:ext cx="5548891" cy="523220"/>
          </a:xfrm>
          <a:prstGeom prst="rect">
            <a:avLst/>
          </a:prstGeom>
        </p:spPr>
        <p:txBody>
          <a:bodyPr wrap="none">
            <a:spAutoFit/>
          </a:bodyPr>
          <a:lstStyle/>
          <a:p>
            <a:r>
              <a:rPr lang="en-US" sz="2800" b="1" dirty="0">
                <a:solidFill>
                  <a:schemeClr val="bg1"/>
                </a:solidFill>
              </a:rPr>
              <a:t>W</a:t>
            </a:r>
            <a:r>
              <a:rPr lang="en-US" sz="2800" b="1" dirty="0" smtClean="0">
                <a:solidFill>
                  <a:schemeClr val="bg1"/>
                </a:solidFill>
              </a:rPr>
              <a:t>atching Our Congregational </a:t>
            </a:r>
            <a:r>
              <a:rPr lang="en-US" sz="2800" b="1" dirty="0" err="1" smtClean="0">
                <a:solidFill>
                  <a:schemeClr val="bg1"/>
                </a:solidFill>
              </a:rPr>
              <a:t>Salat</a:t>
            </a:r>
            <a:r>
              <a:rPr lang="en-US" sz="2800" b="1" dirty="0" smtClean="0">
                <a:solidFill>
                  <a:schemeClr val="bg1"/>
                </a:solidFill>
              </a:rPr>
              <a:t>!</a:t>
            </a:r>
            <a:endParaRPr lang="en-US" sz="2800" b="1" dirty="0">
              <a:solidFill>
                <a:schemeClr val="bg1"/>
              </a:solidFill>
            </a:endParaRPr>
          </a:p>
        </p:txBody>
      </p:sp>
    </p:spTree>
    <p:extLst>
      <p:ext uri="{BB962C8B-B14F-4D97-AF65-F5344CB8AC3E}">
        <p14:creationId xmlns:p14="http://schemas.microsoft.com/office/powerpoint/2010/main" val="373425001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p:cNvSpPr/>
          <p:nvPr/>
        </p:nvSpPr>
        <p:spPr>
          <a:xfrm>
            <a:off x="3540109" y="398562"/>
            <a:ext cx="5358082" cy="523220"/>
          </a:xfrm>
          <a:prstGeom prst="rect">
            <a:avLst/>
          </a:prstGeom>
        </p:spPr>
        <p:txBody>
          <a:bodyPr wrap="none" anchor="ctr">
            <a:spAutoFit/>
          </a:bodyPr>
          <a:lstStyle/>
          <a:p>
            <a:pPr algn="ctr"/>
            <a:r>
              <a:rPr lang="en-US" sz="2800" dirty="0" smtClean="0">
                <a:solidFill>
                  <a:schemeClr val="bg1"/>
                </a:solidFill>
              </a:rPr>
              <a:t>Is the Holy Quran a Part of My Life?</a:t>
            </a:r>
            <a:endParaRPr lang="en-US" sz="2800" dirty="0">
              <a:solidFill>
                <a:schemeClr val="bg1"/>
              </a:solidFill>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91096" y="1652471"/>
            <a:ext cx="6246534" cy="4166438"/>
          </a:xfrm>
          <a:prstGeom prst="rect">
            <a:avLst/>
          </a:prstGeom>
        </p:spPr>
      </p:pic>
    </p:spTree>
    <p:extLst>
      <p:ext uri="{BB962C8B-B14F-4D97-AF65-F5344CB8AC3E}">
        <p14:creationId xmlns:p14="http://schemas.microsoft.com/office/powerpoint/2010/main" val="27240046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extBox 5"/>
          <p:cNvSpPr txBox="1"/>
          <p:nvPr/>
        </p:nvSpPr>
        <p:spPr>
          <a:xfrm>
            <a:off x="5227785" y="1306873"/>
            <a:ext cx="3607654" cy="400110"/>
          </a:xfrm>
          <a:prstGeom prst="rect">
            <a:avLst/>
          </a:prstGeom>
          <a:noFill/>
        </p:spPr>
        <p:txBody>
          <a:bodyPr wrap="none" rtlCol="0">
            <a:spAutoFit/>
          </a:bodyPr>
          <a:lstStyle/>
          <a:p>
            <a:r>
              <a:rPr lang="en-US" sz="2000" dirty="0" smtClean="0"/>
              <a:t>Click           to listen the recitation</a:t>
            </a:r>
            <a:endParaRPr lang="en-US" sz="2000" dirty="0"/>
          </a:p>
        </p:txBody>
      </p:sp>
      <p:pic>
        <p:nvPicPr>
          <p:cNvPr id="2" name="2_1_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duotone>
              <a:prstClr val="black"/>
              <a:schemeClr val="accent1">
                <a:tint val="45000"/>
                <a:satMod val="400000"/>
              </a:schemeClr>
            </a:duotone>
          </a:blip>
          <a:stretch>
            <a:fillRect/>
          </a:stretch>
        </p:blipFill>
        <p:spPr>
          <a:xfrm>
            <a:off x="5867400" y="1253942"/>
            <a:ext cx="609600" cy="609600"/>
          </a:xfrm>
          <a:prstGeom prst="rect">
            <a:avLst/>
          </a:prstGeom>
        </p:spPr>
      </p:pic>
      <p:pic>
        <p:nvPicPr>
          <p:cNvPr id="1026" name="Picture 2" descr="http://www.alislam.org/quran/search2/verses/002-001.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92214" y="2091451"/>
            <a:ext cx="2943225" cy="46672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www.alislam.org/quran/search2/verses/002-002.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134976" y="3096254"/>
            <a:ext cx="3667125" cy="44767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www.alislam.org/quran/search2/verses/002-003.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101639" y="3910309"/>
            <a:ext cx="3733800" cy="110490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13708" y="2020435"/>
            <a:ext cx="4191857" cy="3046988"/>
          </a:xfrm>
          <a:prstGeom prst="rect">
            <a:avLst/>
          </a:prstGeom>
          <a:noFill/>
        </p:spPr>
        <p:txBody>
          <a:bodyPr wrap="square" rtlCol="0">
            <a:spAutoFit/>
          </a:bodyPr>
          <a:lstStyle/>
          <a:p>
            <a:r>
              <a:rPr lang="en-US" sz="2400" b="1" dirty="0"/>
              <a:t>[2:1] In the name of Allah, the Gracious, the </a:t>
            </a:r>
            <a:r>
              <a:rPr lang="en-US" sz="2400" b="1" dirty="0" smtClean="0"/>
              <a:t>Merciful</a:t>
            </a:r>
          </a:p>
          <a:p>
            <a:endParaRPr lang="en-US" sz="2400" b="1" dirty="0"/>
          </a:p>
          <a:p>
            <a:r>
              <a:rPr lang="en-US" sz="2400" b="1" dirty="0"/>
              <a:t>[2:2] </a:t>
            </a:r>
            <a:r>
              <a:rPr lang="en-US" sz="2400" b="1" dirty="0" err="1"/>
              <a:t>Alif</a:t>
            </a:r>
            <a:r>
              <a:rPr lang="en-US" sz="2400" b="1" dirty="0"/>
              <a:t> Lam </a:t>
            </a:r>
            <a:r>
              <a:rPr lang="en-US" sz="2400" b="1" dirty="0" err="1"/>
              <a:t>Mim</a:t>
            </a:r>
            <a:r>
              <a:rPr lang="en-US" sz="2400" b="1" dirty="0" smtClean="0"/>
              <a:t>.</a:t>
            </a:r>
          </a:p>
          <a:p>
            <a:endParaRPr lang="en-US" sz="2400" b="1" dirty="0"/>
          </a:p>
          <a:p>
            <a:r>
              <a:rPr lang="en-US" sz="2400" b="1" dirty="0"/>
              <a:t>[2:3] This is a perfect Book; there is no doubt in it; </a:t>
            </a:r>
            <a:r>
              <a:rPr lang="en-US" sz="2400" b="1" i="1" dirty="0"/>
              <a:t>it is</a:t>
            </a:r>
            <a:r>
              <a:rPr lang="en-US" sz="2400" b="1" dirty="0"/>
              <a:t> a guidance for the righteous,</a:t>
            </a:r>
            <a:r>
              <a:rPr lang="en-US" sz="2400" b="1" dirty="0" smtClean="0"/>
              <a:t> </a:t>
            </a:r>
            <a:endParaRPr lang="en-US" sz="2400" b="1" dirty="0"/>
          </a:p>
        </p:txBody>
      </p:sp>
    </p:spTree>
    <p:extLst>
      <p:ext uri="{BB962C8B-B14F-4D97-AF65-F5344CB8AC3E}">
        <p14:creationId xmlns:p14="http://schemas.microsoft.com/office/powerpoint/2010/main" val="14738137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3600"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2"/>
                    </p:tgtEl>
                  </p:cond>
                </p:stCondLst>
                <p:endSync evt="end" delay="0">
                  <p:rtn val="all"/>
                </p:endSync>
                <p:childTnLst>
                  <p:par>
                    <p:cTn id="8" fill="hold">
                      <p:stCondLst>
                        <p:cond delay="0"/>
                      </p:stCondLst>
                      <p:childTnLst>
                        <p:par>
                          <p:cTn id="9" fill="hold">
                            <p:stCondLst>
                              <p:cond delay="0"/>
                            </p:stCondLst>
                            <p:childTnLst>
                              <p:par>
                                <p:cTn id="10" presetID="1" presetClass="mediacall" presetSubtype="0" fill="hold" nodeType="clickEffect">
                                  <p:stCondLst>
                                    <p:cond delay="0"/>
                                  </p:stCondLst>
                                  <p:childTnLst>
                                    <p:cmd type="call" cmd="playFrom(0.0)">
                                      <p:cBhvr>
                                        <p:cTn id="11" dur="33624" fill="hold"/>
                                        <p:tgtEl>
                                          <p:spTgt spid="2"/>
                                        </p:tgtEl>
                                      </p:cBhvr>
                                    </p:cmd>
                                  </p:childTnLst>
                                </p:cTn>
                              </p:par>
                            </p:childTnLst>
                          </p:cTn>
                        </p:par>
                      </p:childTnLst>
                    </p:cTn>
                  </p:par>
                </p:childTnLst>
              </p:cTn>
              <p:nextCondLst>
                <p:cond evt="onClick" delay="0">
                  <p:tgtEl>
                    <p:spTgt spid="2"/>
                  </p:tgtEl>
                </p:cond>
              </p:nextCondLst>
            </p:seq>
            <p:audio>
              <p:cMediaNode vol="80000">
                <p:cTn id="12" fill="hold" display="0">
                  <p:stCondLst>
                    <p:cond delay="indefinite"/>
                  </p:stCondLst>
                  <p:endCondLst>
                    <p:cond evt="onStopAudio" delay="0">
                      <p:tgtEl>
                        <p:sldTgt/>
                      </p:tgtEl>
                    </p:cond>
                  </p:endCondLst>
                </p:cTn>
                <p:tgtEl>
                  <p:spTgt spid="2"/>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49550" y="1072513"/>
            <a:ext cx="4365019" cy="3430202"/>
          </a:xfrm>
        </p:spPr>
        <p:txBody>
          <a:bodyPr anchor="ctr">
            <a:noAutofit/>
          </a:bodyPr>
          <a:lstStyle/>
          <a:p>
            <a:pPr marL="0" indent="0" algn="ctr">
              <a:buNone/>
            </a:pPr>
            <a:r>
              <a:rPr lang="en-US" sz="4400" b="1" dirty="0" smtClean="0"/>
              <a:t>How is the Holy Quran a “guidance for the righteous?”</a:t>
            </a:r>
            <a:endParaRPr lang="en-US" sz="4400" b="1" dirty="0"/>
          </a:p>
        </p:txBody>
      </p:sp>
      <p:sp>
        <p:nvSpPr>
          <p:cNvPr id="6" name="TextBox 5"/>
          <p:cNvSpPr txBox="1"/>
          <p:nvPr/>
        </p:nvSpPr>
        <p:spPr>
          <a:xfrm>
            <a:off x="165004" y="4989097"/>
            <a:ext cx="4734110" cy="707886"/>
          </a:xfrm>
          <a:prstGeom prst="rect">
            <a:avLst/>
          </a:prstGeom>
          <a:noFill/>
        </p:spPr>
        <p:txBody>
          <a:bodyPr wrap="square" rtlCol="0">
            <a:spAutoFit/>
          </a:bodyPr>
          <a:lstStyle/>
          <a:p>
            <a:pPr algn="ctr"/>
            <a:r>
              <a:rPr lang="en-US" sz="4000" i="1" dirty="0" smtClean="0"/>
              <a:t>Share your thoughts</a:t>
            </a:r>
            <a:endParaRPr lang="en-US" sz="4000" i="1"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99114" y="1260585"/>
            <a:ext cx="3987587" cy="4665201"/>
          </a:xfrm>
          <a:prstGeom prst="rect">
            <a:avLst/>
          </a:prstGeom>
        </p:spPr>
      </p:pic>
    </p:spTree>
    <p:extLst>
      <p:ext uri="{BB962C8B-B14F-4D97-AF65-F5344CB8AC3E}">
        <p14:creationId xmlns:p14="http://schemas.microsoft.com/office/powerpoint/2010/main" val="3483768278"/>
      </p:ext>
    </p:extLst>
  </p:cSld>
  <p:clrMapOvr>
    <a:masterClrMapping/>
  </p:clrMapOvr>
  <p:transition spd="med">
    <p:pull/>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p:cNvSpPr/>
          <p:nvPr/>
        </p:nvSpPr>
        <p:spPr>
          <a:xfrm>
            <a:off x="155644" y="1161417"/>
            <a:ext cx="8754893" cy="4770537"/>
          </a:xfrm>
          <a:prstGeom prst="rect">
            <a:avLst/>
          </a:prstGeom>
        </p:spPr>
        <p:txBody>
          <a:bodyPr wrap="square">
            <a:spAutoFit/>
          </a:bodyPr>
          <a:lstStyle/>
          <a:p>
            <a:r>
              <a:rPr lang="en-US" sz="3200" dirty="0"/>
              <a:t>God the Almighty has already answered all the possible questions that would have arisen in this age in the pages of the Holy Quran. There is no new branch of any science or no degree of advancement that can overshadow the Holy Quran. The comprehensive teaching and guidance that the Holy Quran offers to the world is not to be met with either in the Gospels or in the Bible (the Old Testament). </a:t>
            </a:r>
            <a:endParaRPr lang="en-US" sz="3200" dirty="0" smtClean="0"/>
          </a:p>
          <a:p>
            <a:pPr algn="r"/>
            <a:r>
              <a:rPr lang="en-US" i="1" dirty="0" smtClean="0"/>
              <a:t>(</a:t>
            </a:r>
            <a:r>
              <a:rPr lang="en-US" i="1" dirty="0" err="1"/>
              <a:t>Malfoozat</a:t>
            </a:r>
            <a:r>
              <a:rPr lang="en-US" i="1" dirty="0"/>
              <a:t> vol. 10, pg. 400)</a:t>
            </a:r>
            <a:endParaRPr lang="en-US" dirty="0"/>
          </a:p>
        </p:txBody>
      </p:sp>
      <p:sp>
        <p:nvSpPr>
          <p:cNvPr id="5" name="TextBox 4"/>
          <p:cNvSpPr txBox="1"/>
          <p:nvPr/>
        </p:nvSpPr>
        <p:spPr>
          <a:xfrm>
            <a:off x="3809361" y="437692"/>
            <a:ext cx="4976491" cy="461665"/>
          </a:xfrm>
          <a:prstGeom prst="rect">
            <a:avLst/>
          </a:prstGeom>
          <a:noFill/>
        </p:spPr>
        <p:txBody>
          <a:bodyPr wrap="none" rtlCol="0">
            <a:spAutoFit/>
          </a:bodyPr>
          <a:lstStyle/>
          <a:p>
            <a:r>
              <a:rPr lang="en-US" sz="2400" b="1" dirty="0" smtClean="0">
                <a:solidFill>
                  <a:schemeClr val="bg1"/>
                </a:solidFill>
              </a:rPr>
              <a:t>Guidance from the Promised Messiah</a:t>
            </a:r>
            <a:endParaRPr lang="en-US" sz="2400" b="1" dirty="0">
              <a:solidFill>
                <a:schemeClr val="bg1"/>
              </a:solidFill>
            </a:endParaRPr>
          </a:p>
        </p:txBody>
      </p:sp>
    </p:spTree>
    <p:extLst>
      <p:ext uri="{BB962C8B-B14F-4D97-AF65-F5344CB8AC3E}">
        <p14:creationId xmlns:p14="http://schemas.microsoft.com/office/powerpoint/2010/main" val="32940698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4"/>
          <p:cNvSpPr/>
          <p:nvPr/>
        </p:nvSpPr>
        <p:spPr>
          <a:xfrm>
            <a:off x="0" y="1015135"/>
            <a:ext cx="9144000" cy="4961060"/>
          </a:xfrm>
          <a:prstGeom prst="rect">
            <a:avLst/>
          </a:prstGeom>
          <a:solidFill>
            <a:schemeClr val="accent1">
              <a:lumMod val="40000"/>
              <a:lumOff val="60000"/>
              <a:alpha val="4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4242467" y="1221972"/>
            <a:ext cx="4901534" cy="4154984"/>
          </a:xfrm>
          <a:prstGeom prst="rect">
            <a:avLst/>
          </a:prstGeom>
          <a:noFill/>
        </p:spPr>
        <p:txBody>
          <a:bodyPr wrap="square" rtlCol="0">
            <a:spAutoFit/>
          </a:bodyPr>
          <a:lstStyle/>
          <a:p>
            <a:pPr lvl="0"/>
            <a:r>
              <a:rPr lang="en-US" sz="2400" dirty="0"/>
              <a:t>A person once told me that </a:t>
            </a:r>
            <a:r>
              <a:rPr lang="en-US" sz="2400" dirty="0" smtClean="0"/>
              <a:t>as:</a:t>
            </a:r>
          </a:p>
          <a:p>
            <a:pPr marL="342900" lvl="0" indent="-342900">
              <a:buFontTx/>
              <a:buChar char="-"/>
            </a:pPr>
            <a:r>
              <a:rPr lang="en-US" sz="2400" dirty="0" smtClean="0"/>
              <a:t>I don’t </a:t>
            </a:r>
            <a:r>
              <a:rPr lang="en-US" sz="2400" dirty="0"/>
              <a:t>do bad things or </a:t>
            </a:r>
            <a:r>
              <a:rPr lang="en-US" sz="2400" dirty="0" smtClean="0"/>
              <a:t>have bad habits, </a:t>
            </a:r>
            <a:endParaRPr lang="en-US" sz="2400" dirty="0"/>
          </a:p>
          <a:p>
            <a:pPr marL="342900" lvl="0" indent="-342900">
              <a:buFontTx/>
              <a:buChar char="-"/>
            </a:pPr>
            <a:r>
              <a:rPr lang="en-US" sz="2400" dirty="0" smtClean="0"/>
              <a:t>I pray </a:t>
            </a:r>
            <a:r>
              <a:rPr lang="en-US" sz="2400" dirty="0"/>
              <a:t>5 times a </a:t>
            </a:r>
            <a:r>
              <a:rPr lang="en-US" sz="2400" dirty="0" smtClean="0"/>
              <a:t>day ,</a:t>
            </a:r>
          </a:p>
          <a:p>
            <a:pPr marL="342900" lvl="0" indent="-342900">
              <a:buFontTx/>
              <a:buChar char="-"/>
            </a:pPr>
            <a:r>
              <a:rPr lang="en-US" sz="2400" dirty="0" smtClean="0"/>
              <a:t>I offer </a:t>
            </a:r>
            <a:r>
              <a:rPr lang="en-US" sz="2400" dirty="0" err="1" smtClean="0"/>
              <a:t>nawafal</a:t>
            </a:r>
            <a:r>
              <a:rPr lang="en-US" sz="2400" dirty="0" smtClean="0"/>
              <a:t> </a:t>
            </a:r>
            <a:r>
              <a:rPr lang="en-US" sz="2400" dirty="0"/>
              <a:t>prayers at least once a </a:t>
            </a:r>
            <a:r>
              <a:rPr lang="en-US" sz="2400" dirty="0" smtClean="0"/>
              <a:t>week,</a:t>
            </a:r>
          </a:p>
          <a:p>
            <a:pPr marL="342900" lvl="0" indent="-342900">
              <a:buFontTx/>
              <a:buChar char="-"/>
            </a:pPr>
            <a:r>
              <a:rPr lang="en-US" sz="2400" dirty="0" smtClean="0"/>
              <a:t>I regularly attend </a:t>
            </a:r>
            <a:r>
              <a:rPr lang="en-US" sz="2400" dirty="0"/>
              <a:t>Jama’at and auxiliary </a:t>
            </a:r>
            <a:r>
              <a:rPr lang="en-US" sz="2400" dirty="0" smtClean="0"/>
              <a:t>meetings plus </a:t>
            </a:r>
            <a:r>
              <a:rPr lang="en-US" sz="2400" dirty="0" err="1"/>
              <a:t>Ijtema</a:t>
            </a:r>
            <a:r>
              <a:rPr lang="en-US" sz="2400" dirty="0"/>
              <a:t> and </a:t>
            </a:r>
            <a:r>
              <a:rPr lang="en-US" sz="2400" dirty="0" err="1"/>
              <a:t>Jalsa</a:t>
            </a:r>
            <a:r>
              <a:rPr lang="en-US" sz="2400" dirty="0"/>
              <a:t> </a:t>
            </a:r>
            <a:r>
              <a:rPr lang="en-US" sz="2400" dirty="0" err="1" smtClean="0"/>
              <a:t>Salana</a:t>
            </a:r>
            <a:r>
              <a:rPr lang="en-US" sz="2400" dirty="0" smtClean="0"/>
              <a:t>,</a:t>
            </a:r>
          </a:p>
          <a:p>
            <a:pPr lvl="0"/>
            <a:r>
              <a:rPr lang="en-US" sz="2400" dirty="0" smtClean="0"/>
              <a:t>that it’s okay that I don’t have time to read the Holy Quran daily.</a:t>
            </a:r>
            <a:endParaRPr lang="en-US" sz="2400" dirty="0"/>
          </a:p>
        </p:txBody>
      </p:sp>
      <p:sp>
        <p:nvSpPr>
          <p:cNvPr id="4" name="TextBox 3"/>
          <p:cNvSpPr txBox="1"/>
          <p:nvPr/>
        </p:nvSpPr>
        <p:spPr>
          <a:xfrm>
            <a:off x="787332" y="1267214"/>
            <a:ext cx="2915857" cy="769441"/>
          </a:xfrm>
          <a:prstGeom prst="rect">
            <a:avLst/>
          </a:prstGeom>
          <a:noFill/>
        </p:spPr>
        <p:txBody>
          <a:bodyPr wrap="none" rtlCol="0">
            <a:spAutoFit/>
          </a:bodyPr>
          <a:lstStyle/>
          <a:p>
            <a:r>
              <a:rPr lang="en-US" sz="4400" b="1" dirty="0" smtClean="0"/>
              <a:t>Discussion I</a:t>
            </a:r>
            <a:endParaRPr lang="en-US" sz="4400" b="1" dirty="0"/>
          </a:p>
        </p:txBody>
      </p:sp>
      <p:pic>
        <p:nvPicPr>
          <p:cNvPr id="6" name="Picture 5"/>
          <p:cNvPicPr>
            <a:picLocks noChangeAspect="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r="29351"/>
          <a:stretch/>
        </p:blipFill>
        <p:spPr>
          <a:xfrm>
            <a:off x="387927" y="2156464"/>
            <a:ext cx="3471554" cy="3685336"/>
          </a:xfrm>
          <a:prstGeom prst="rect">
            <a:avLst/>
          </a:prstGeom>
        </p:spPr>
      </p:pic>
    </p:spTree>
    <p:extLst>
      <p:ext uri="{BB962C8B-B14F-4D97-AF65-F5344CB8AC3E}">
        <p14:creationId xmlns:p14="http://schemas.microsoft.com/office/powerpoint/2010/main" val="3781374449"/>
      </p:ext>
    </p:extLst>
  </p:cSld>
  <p:clrMapOvr>
    <a:masterClrMapping/>
  </p:clrMapOvr>
  <p:transition spd="slow">
    <p:randomBar dir="ver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4"/>
          <p:cNvSpPr/>
          <p:nvPr/>
        </p:nvSpPr>
        <p:spPr>
          <a:xfrm>
            <a:off x="0" y="1118653"/>
            <a:ext cx="9144000" cy="4961060"/>
          </a:xfrm>
          <a:prstGeom prst="rect">
            <a:avLst/>
          </a:prstGeom>
          <a:solidFill>
            <a:schemeClr val="accent1">
              <a:lumMod val="40000"/>
              <a:lumOff val="60000"/>
              <a:alpha val="4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tx1"/>
              </a:solidFill>
            </a:endParaRPr>
          </a:p>
        </p:txBody>
      </p:sp>
      <p:sp>
        <p:nvSpPr>
          <p:cNvPr id="2" name="TextBox 1"/>
          <p:cNvSpPr txBox="1"/>
          <p:nvPr/>
        </p:nvSpPr>
        <p:spPr>
          <a:xfrm>
            <a:off x="560571" y="1297624"/>
            <a:ext cx="8218420" cy="830997"/>
          </a:xfrm>
          <a:prstGeom prst="rect">
            <a:avLst/>
          </a:prstGeom>
          <a:noFill/>
        </p:spPr>
        <p:txBody>
          <a:bodyPr wrap="square" rtlCol="0">
            <a:spAutoFit/>
          </a:bodyPr>
          <a:lstStyle/>
          <a:p>
            <a:r>
              <a:rPr lang="en-US" sz="2400" b="1" dirty="0"/>
              <a:t>Option 1</a:t>
            </a:r>
            <a:r>
              <a:rPr lang="en-US" sz="2400" b="1" dirty="0" smtClean="0"/>
              <a:t>: </a:t>
            </a:r>
            <a:r>
              <a:rPr lang="en-US" sz="2400" dirty="0" smtClean="0"/>
              <a:t>You’ve prioritized your spiritual responsibilities appropriately.</a:t>
            </a:r>
            <a:endParaRPr lang="en-US" sz="2400" dirty="0"/>
          </a:p>
        </p:txBody>
      </p:sp>
      <p:sp>
        <p:nvSpPr>
          <p:cNvPr id="3" name="TextBox 2"/>
          <p:cNvSpPr txBox="1"/>
          <p:nvPr/>
        </p:nvSpPr>
        <p:spPr>
          <a:xfrm>
            <a:off x="560571" y="3776200"/>
            <a:ext cx="8058678" cy="830997"/>
          </a:xfrm>
          <a:prstGeom prst="rect">
            <a:avLst/>
          </a:prstGeom>
          <a:noFill/>
        </p:spPr>
        <p:txBody>
          <a:bodyPr wrap="square" rtlCol="0">
            <a:spAutoFit/>
          </a:bodyPr>
          <a:lstStyle/>
          <a:p>
            <a:r>
              <a:rPr lang="en-US" sz="2400" b="1" dirty="0"/>
              <a:t>Option </a:t>
            </a:r>
            <a:r>
              <a:rPr lang="en-US" sz="2400" b="1" dirty="0" smtClean="0"/>
              <a:t>3:</a:t>
            </a:r>
            <a:r>
              <a:rPr lang="en-US" sz="2400" dirty="0" smtClean="0"/>
              <a:t>  Reading Holy Quran 2-3 times a week fulfills the obligation.</a:t>
            </a:r>
            <a:endParaRPr lang="en-US" sz="2400" dirty="0"/>
          </a:p>
        </p:txBody>
      </p:sp>
      <p:sp>
        <p:nvSpPr>
          <p:cNvPr id="4" name="TextBox 3"/>
          <p:cNvSpPr txBox="1"/>
          <p:nvPr/>
        </p:nvSpPr>
        <p:spPr>
          <a:xfrm>
            <a:off x="560571" y="2536912"/>
            <a:ext cx="8058678" cy="830997"/>
          </a:xfrm>
          <a:prstGeom prst="rect">
            <a:avLst/>
          </a:prstGeom>
          <a:noFill/>
        </p:spPr>
        <p:txBody>
          <a:bodyPr wrap="square" rtlCol="0">
            <a:spAutoFit/>
          </a:bodyPr>
          <a:lstStyle/>
          <a:p>
            <a:r>
              <a:rPr lang="en-US" sz="2400" b="1" dirty="0" smtClean="0"/>
              <a:t>Option 2: </a:t>
            </a:r>
            <a:r>
              <a:rPr lang="en-US" sz="2400" dirty="0" smtClean="0"/>
              <a:t>Daily Holy </a:t>
            </a:r>
            <a:r>
              <a:rPr lang="en-US" sz="2400" dirty="0"/>
              <a:t>Qur’an recitation is </a:t>
            </a:r>
            <a:r>
              <a:rPr lang="en-US" sz="2400" dirty="0" smtClean="0"/>
              <a:t>still </a:t>
            </a:r>
            <a:r>
              <a:rPr lang="en-US" sz="2400" u="sng" dirty="0" smtClean="0"/>
              <a:t>a </a:t>
            </a:r>
            <a:r>
              <a:rPr lang="en-US" sz="2400" u="sng" dirty="0"/>
              <a:t>must </a:t>
            </a:r>
            <a:r>
              <a:rPr lang="en-US" sz="2400" dirty="0"/>
              <a:t>to ward off any other evils and </a:t>
            </a:r>
            <a:r>
              <a:rPr lang="en-US" sz="2400" dirty="0" smtClean="0"/>
              <a:t>receive </a:t>
            </a:r>
            <a:r>
              <a:rPr lang="en-US" sz="2400" dirty="0"/>
              <a:t>blessings from Allah.</a:t>
            </a:r>
          </a:p>
        </p:txBody>
      </p:sp>
      <p:sp>
        <p:nvSpPr>
          <p:cNvPr id="6" name="TextBox 5"/>
          <p:cNvSpPr txBox="1"/>
          <p:nvPr/>
        </p:nvSpPr>
        <p:spPr>
          <a:xfrm>
            <a:off x="560571" y="4801904"/>
            <a:ext cx="8058678" cy="461665"/>
          </a:xfrm>
          <a:prstGeom prst="rect">
            <a:avLst/>
          </a:prstGeom>
          <a:noFill/>
        </p:spPr>
        <p:txBody>
          <a:bodyPr wrap="square" rtlCol="0">
            <a:spAutoFit/>
          </a:bodyPr>
          <a:lstStyle/>
          <a:p>
            <a:r>
              <a:rPr lang="en-US" sz="2400" b="1" dirty="0"/>
              <a:t>Option 4</a:t>
            </a:r>
            <a:r>
              <a:rPr lang="en-US" sz="2400" b="1" dirty="0" smtClean="0"/>
              <a:t>:</a:t>
            </a:r>
            <a:r>
              <a:rPr lang="en-US" sz="2400" dirty="0" smtClean="0"/>
              <a:t>  Any other response?</a:t>
            </a:r>
            <a:endParaRPr lang="en-US" sz="2400" dirty="0"/>
          </a:p>
        </p:txBody>
      </p:sp>
    </p:spTree>
    <p:extLst>
      <p:ext uri="{BB962C8B-B14F-4D97-AF65-F5344CB8AC3E}">
        <p14:creationId xmlns:p14="http://schemas.microsoft.com/office/powerpoint/2010/main" val="704987942"/>
      </p:ext>
    </p:extLst>
  </p:cSld>
  <p:clrMapOvr>
    <a:masterClrMapping/>
  </p:clrMapOvr>
  <p:transition spd="med">
    <p:pull/>
  </p:transition>
  <p:timing>
    <p:tnLst>
      <p:par>
        <p:cTn id="1" dur="indefinite" restart="never" nodeType="tmRoot"/>
      </p:par>
    </p:tnLst>
  </p:timing>
</p:sld>
</file>

<file path=ppt/theme/theme1.xml><?xml version="1.0" encoding="utf-8"?>
<a:theme xmlns:a="http://schemas.openxmlformats.org/drawingml/2006/main" name="Renaissance">
  <a:themeElements>
    <a:clrScheme name="Renaissance">
      <a:dk1>
        <a:srgbClr val="625B48"/>
      </a:dk1>
      <a:lt1>
        <a:srgbClr val="1A2D62"/>
      </a:lt1>
      <a:dk2>
        <a:srgbClr val="A7A7A7"/>
      </a:dk2>
      <a:lt2>
        <a:srgbClr val="535353"/>
      </a:lt2>
      <a:accent1>
        <a:srgbClr val="9EA3A1"/>
      </a:accent1>
      <a:accent2>
        <a:srgbClr val="ACAD6A"/>
      </a:accent2>
      <a:accent3>
        <a:srgbClr val="E2BF60"/>
      </a:accent3>
      <a:accent4>
        <a:srgbClr val="DF995B"/>
      </a:accent4>
      <a:accent5>
        <a:srgbClr val="D27263"/>
      </a:accent5>
      <a:accent6>
        <a:srgbClr val="B59871"/>
      </a:accent6>
      <a:hlink>
        <a:srgbClr val="0000FF"/>
      </a:hlink>
      <a:folHlink>
        <a:srgbClr val="FF00FF"/>
      </a:folHlink>
    </a:clrScheme>
    <a:fontScheme name="Renaissance">
      <a:majorFont>
        <a:latin typeface="Lucida Grande"/>
        <a:ea typeface="Lucida Grande"/>
        <a:cs typeface="Lucida Grande"/>
      </a:majorFont>
      <a:minorFont>
        <a:latin typeface="Helvetica"/>
        <a:ea typeface="Helvetica"/>
        <a:cs typeface="Helvetica"/>
      </a:minorFont>
    </a:fontScheme>
    <a:fmtScheme name="Renaissan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1A2C62"/>
        </a:solidFill>
        <a:ln w="25400" cap="flat">
          <a:solidFill>
            <a:schemeClr val="accent1"/>
          </a:solidFill>
          <a:prstDash val="solid"/>
          <a:round/>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625B48"/>
            </a:solidFill>
            <a:effectLst/>
            <a:uFillTx/>
            <a:latin typeface="Didot"/>
            <a:ea typeface="Didot"/>
            <a:cs typeface="Didot"/>
            <a:sym typeface="Dido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t">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625B48"/>
            </a:solidFill>
            <a:effectLst/>
            <a:uFillTx/>
            <a:latin typeface="Didot"/>
            <a:ea typeface="Didot"/>
            <a:cs typeface="Didot"/>
            <a:sym typeface="Dido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7932</TotalTime>
  <Words>1985</Words>
  <Application>Microsoft Office PowerPoint</Application>
  <PresentationFormat>On-screen Show (4:3)</PresentationFormat>
  <Paragraphs>151</Paragraphs>
  <Slides>26</Slides>
  <Notes>16</Notes>
  <HiddenSlides>0</HiddenSlides>
  <MMClips>2</MMClips>
  <ScaleCrop>false</ScaleCrop>
  <HeadingPairs>
    <vt:vector size="4" baseType="variant">
      <vt:variant>
        <vt:lpstr>Theme</vt:lpstr>
      </vt:variant>
      <vt:variant>
        <vt:i4>2</vt:i4>
      </vt:variant>
      <vt:variant>
        <vt:lpstr>Slide Titles</vt:lpstr>
      </vt:variant>
      <vt:variant>
        <vt:i4>26</vt:i4>
      </vt:variant>
    </vt:vector>
  </HeadingPairs>
  <TitlesOfParts>
    <vt:vector size="28" baseType="lpstr">
      <vt:lpstr>Renaissance</vt:lpstr>
      <vt:lpstr>Office Theme</vt:lpstr>
      <vt:lpstr>Majlis Ansarullah Monthly Meeting</vt:lpstr>
      <vt:lpstr>AGENDA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How to Improve?</vt:lpstr>
      <vt:lpstr>PowerPoint Presentation</vt:lpstr>
      <vt:lpstr>Balanced Diet</vt:lpstr>
      <vt:lpstr>Why Balanced Diet?</vt:lpstr>
      <vt:lpstr>How to Eat Well and Balanced</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Rizwan Alladin</dc:creator>
  <cp:lastModifiedBy>Khan, Pervaiz (P.)</cp:lastModifiedBy>
  <cp:revision>183</cp:revision>
  <dcterms:created xsi:type="dcterms:W3CDTF">2015-11-01T03:33:14Z</dcterms:created>
  <dcterms:modified xsi:type="dcterms:W3CDTF">2016-01-30T06:06:31Z</dcterms:modified>
</cp:coreProperties>
</file>